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4.xml" ContentType="application/vnd.openxmlformats-officedocument.presentationml.notesSlide+xml"/>
  <Override PartName="/ppt/embeddings/oleObject6.bin" ContentType="application/vnd.openxmlformats-officedocument.oleObject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13"/>
  </p:notesMasterIdLst>
  <p:sldIdLst>
    <p:sldId id="256" r:id="rId2"/>
    <p:sldId id="312" r:id="rId3"/>
    <p:sldId id="282" r:id="rId4"/>
    <p:sldId id="313" r:id="rId5"/>
    <p:sldId id="314" r:id="rId6"/>
    <p:sldId id="315" r:id="rId7"/>
    <p:sldId id="281" r:id="rId8"/>
    <p:sldId id="316" r:id="rId9"/>
    <p:sldId id="283" r:id="rId10"/>
    <p:sldId id="284" r:id="rId11"/>
    <p:sldId id="285" r:id="rId12"/>
    <p:sldId id="286" r:id="rId13"/>
    <p:sldId id="321" r:id="rId14"/>
    <p:sldId id="322" r:id="rId15"/>
    <p:sldId id="287" r:id="rId16"/>
    <p:sldId id="323" r:id="rId17"/>
    <p:sldId id="289" r:id="rId18"/>
    <p:sldId id="317" r:id="rId19"/>
    <p:sldId id="318" r:id="rId20"/>
    <p:sldId id="319" r:id="rId21"/>
    <p:sldId id="324" r:id="rId22"/>
    <p:sldId id="325" r:id="rId23"/>
    <p:sldId id="290" r:id="rId24"/>
    <p:sldId id="338" r:id="rId25"/>
    <p:sldId id="291" r:id="rId26"/>
    <p:sldId id="326" r:id="rId27"/>
    <p:sldId id="294" r:id="rId28"/>
    <p:sldId id="327" r:id="rId29"/>
    <p:sldId id="295" r:id="rId30"/>
    <p:sldId id="296" r:id="rId31"/>
    <p:sldId id="328" r:id="rId32"/>
    <p:sldId id="329" r:id="rId33"/>
    <p:sldId id="330" r:id="rId34"/>
    <p:sldId id="297" r:id="rId35"/>
    <p:sldId id="299" r:id="rId36"/>
    <p:sldId id="300" r:id="rId37"/>
    <p:sldId id="298" r:id="rId38"/>
    <p:sldId id="302" r:id="rId39"/>
    <p:sldId id="303" r:id="rId40"/>
    <p:sldId id="336" r:id="rId41"/>
    <p:sldId id="337" r:id="rId42"/>
    <p:sldId id="342" r:id="rId43"/>
    <p:sldId id="304" r:id="rId44"/>
    <p:sldId id="333" r:id="rId45"/>
    <p:sldId id="334" r:id="rId46"/>
    <p:sldId id="335" r:id="rId47"/>
    <p:sldId id="331" r:id="rId48"/>
    <p:sldId id="339" r:id="rId49"/>
    <p:sldId id="340" r:id="rId50"/>
    <p:sldId id="417" r:id="rId51"/>
    <p:sldId id="341" r:id="rId52"/>
    <p:sldId id="344" r:id="rId53"/>
    <p:sldId id="346" r:id="rId54"/>
    <p:sldId id="308" r:id="rId55"/>
    <p:sldId id="354" r:id="rId56"/>
    <p:sldId id="353" r:id="rId57"/>
    <p:sldId id="307" r:id="rId58"/>
    <p:sldId id="360" r:id="rId59"/>
    <p:sldId id="359" r:id="rId60"/>
    <p:sldId id="306" r:id="rId61"/>
    <p:sldId id="305" r:id="rId62"/>
    <p:sldId id="358" r:id="rId63"/>
    <p:sldId id="365" r:id="rId64"/>
    <p:sldId id="357" r:id="rId65"/>
    <p:sldId id="361" r:id="rId66"/>
    <p:sldId id="362" r:id="rId67"/>
    <p:sldId id="363" r:id="rId68"/>
    <p:sldId id="364" r:id="rId69"/>
    <p:sldId id="368" r:id="rId70"/>
    <p:sldId id="309" r:id="rId71"/>
    <p:sldId id="367" r:id="rId72"/>
    <p:sldId id="310" r:id="rId73"/>
    <p:sldId id="366" r:id="rId74"/>
    <p:sldId id="369" r:id="rId75"/>
    <p:sldId id="370" r:id="rId76"/>
    <p:sldId id="371" r:id="rId77"/>
    <p:sldId id="372" r:id="rId78"/>
    <p:sldId id="375" r:id="rId79"/>
    <p:sldId id="374" r:id="rId80"/>
    <p:sldId id="373" r:id="rId81"/>
    <p:sldId id="280" r:id="rId82"/>
    <p:sldId id="416" r:id="rId83"/>
    <p:sldId id="376" r:id="rId84"/>
    <p:sldId id="377" r:id="rId85"/>
    <p:sldId id="378" r:id="rId86"/>
    <p:sldId id="423" r:id="rId87"/>
    <p:sldId id="424" r:id="rId88"/>
    <p:sldId id="379" r:id="rId89"/>
    <p:sldId id="380" r:id="rId90"/>
    <p:sldId id="381" r:id="rId91"/>
    <p:sldId id="382" r:id="rId92"/>
    <p:sldId id="383" r:id="rId93"/>
    <p:sldId id="385" r:id="rId94"/>
    <p:sldId id="386" r:id="rId95"/>
    <p:sldId id="384" r:id="rId96"/>
    <p:sldId id="387" r:id="rId97"/>
    <p:sldId id="388" r:id="rId98"/>
    <p:sldId id="389" r:id="rId99"/>
    <p:sldId id="390" r:id="rId100"/>
    <p:sldId id="422" r:id="rId101"/>
    <p:sldId id="418" r:id="rId102"/>
    <p:sldId id="420" r:id="rId103"/>
    <p:sldId id="421" r:id="rId104"/>
    <p:sldId id="391" r:id="rId105"/>
    <p:sldId id="392" r:id="rId106"/>
    <p:sldId id="393" r:id="rId107"/>
    <p:sldId id="394" r:id="rId108"/>
    <p:sldId id="412" r:id="rId109"/>
    <p:sldId id="413" r:id="rId110"/>
    <p:sldId id="414" r:id="rId111"/>
    <p:sldId id="415" r:id="rId1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b="1" kern="1200">
        <a:solidFill>
          <a:srgbClr val="0033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00"/>
    <a:srgbClr val="FF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930" autoAdjust="0"/>
  </p:normalViewPr>
  <p:slideViewPr>
    <p:cSldViewPr>
      <p:cViewPr varScale="1">
        <p:scale>
          <a:sx n="84" d="100"/>
          <a:sy n="84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Fan" userId="28e0358839cdb750" providerId="LiveId" clId="{A318B5F3-E1F5-4EAB-955D-BD2975161853}"/>
    <pc:docChg chg="modSld">
      <pc:chgData name="Xin Fan" userId="28e0358839cdb750" providerId="LiveId" clId="{A318B5F3-E1F5-4EAB-955D-BD2975161853}" dt="2017-11-27T13:04:55.742" v="57" actId="20577"/>
      <pc:docMkLst>
        <pc:docMk/>
      </pc:docMkLst>
      <pc:sldChg chg="modSp">
        <pc:chgData name="Xin Fan" userId="28e0358839cdb750" providerId="LiveId" clId="{A318B5F3-E1F5-4EAB-955D-BD2975161853}" dt="2017-11-21T04:50:59.242" v="1" actId="20577"/>
        <pc:sldMkLst>
          <pc:docMk/>
          <pc:sldMk cId="0" sldId="281"/>
        </pc:sldMkLst>
        <pc:spChg chg="mod">
          <ac:chgData name="Xin Fan" userId="28e0358839cdb750" providerId="LiveId" clId="{A318B5F3-E1F5-4EAB-955D-BD2975161853}" dt="2017-11-21T04:50:59.242" v="1" actId="20577"/>
          <ac:spMkLst>
            <pc:docMk/>
            <pc:sldMk cId="0" sldId="281"/>
            <ac:spMk id="8195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1T04:55:42.517" v="35" actId="6549"/>
        <pc:sldMkLst>
          <pc:docMk/>
          <pc:sldMk cId="0" sldId="285"/>
        </pc:sldMkLst>
        <pc:spChg chg="mod">
          <ac:chgData name="Xin Fan" userId="28e0358839cdb750" providerId="LiveId" clId="{A318B5F3-E1F5-4EAB-955D-BD2975161853}" dt="2017-11-21T04:55:42.517" v="35" actId="6549"/>
          <ac:spMkLst>
            <pc:docMk/>
            <pc:sldMk cId="0" sldId="285"/>
            <ac:spMk id="14339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1T04:56:37.836" v="38" actId="20577"/>
        <pc:sldMkLst>
          <pc:docMk/>
          <pc:sldMk cId="0" sldId="286"/>
        </pc:sldMkLst>
        <pc:spChg chg="mod">
          <ac:chgData name="Xin Fan" userId="28e0358839cdb750" providerId="LiveId" clId="{A318B5F3-E1F5-4EAB-955D-BD2975161853}" dt="2017-11-21T04:56:37.836" v="38" actId="20577"/>
          <ac:spMkLst>
            <pc:docMk/>
            <pc:sldMk cId="0" sldId="286"/>
            <ac:spMk id="3" creationId="{00000000-0000-0000-0000-000000000000}"/>
          </ac:spMkLst>
        </pc:spChg>
      </pc:sldChg>
      <pc:sldChg chg="modSp">
        <pc:chgData name="Xin Fan" userId="28e0358839cdb750" providerId="LiveId" clId="{A318B5F3-E1F5-4EAB-955D-BD2975161853}" dt="2017-11-27T13:04:55.742" v="57" actId="20577"/>
        <pc:sldMkLst>
          <pc:docMk/>
          <pc:sldMk cId="3845584583" sldId="311"/>
        </pc:sldMkLst>
        <pc:spChg chg="mod">
          <ac:chgData name="Xin Fan" userId="28e0358839cdb750" providerId="LiveId" clId="{A318B5F3-E1F5-4EAB-955D-BD2975161853}" dt="2017-11-27T13:04:55.742" v="57" actId="20577"/>
          <ac:spMkLst>
            <pc:docMk/>
            <pc:sldMk cId="3845584583" sldId="311"/>
            <ac:spMk id="55298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Bef>
                <a:spcPct val="0"/>
              </a:spcBef>
              <a:defRPr sz="1200" b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8D1B848-B318-47F4-92F4-7B296B4CE4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8335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Pascal" TargetMode="External"/><Relationship Id="rId4" Type="http://schemas.openxmlformats.org/officeDocument/2006/relationships/hyperlink" Target="https://baike.baidu.com/item/%E7%88%B1%E5%9B%A0%E6%96%AF%E5%9D%A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T%E4%BA%A7%E4%B8%9A/4415059" TargetMode="External"/><Relationship Id="rId4" Type="http://schemas.openxmlformats.org/officeDocument/2006/relationships/hyperlink" Target="https://baike.baidu.com/item/%E8%8B%B1%E7%89%B9%E5%B0%94/305730" TargetMode="External"/><Relationship Id="rId5" Type="http://schemas.openxmlformats.org/officeDocument/2006/relationships/hyperlink" Target="https://baike.baidu.com/item/%E5%AE%89%E8%BF%AA%C2%B7%E6%A0%BC%E9%B2%81%E5%A4%AB/8392221" TargetMode="External"/><Relationship Id="rId6" Type="http://schemas.openxmlformats.org/officeDocument/2006/relationships/hyperlink" Target="https://baike.baidu.com/item/%E5%BE%AE%E8%BD%AF/124767" TargetMode="External"/><Relationship Id="rId7" Type="http://schemas.openxmlformats.org/officeDocument/2006/relationships/hyperlink" Target="https://baike.baidu.com/item/%E6%AF%94%E5%B0%94%C2%B7%E7%9B%96%E8%8C%A8/8324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4AB0C1-CD1E-42C3-A5AD-E81F4756CFF8}" type="slidenum">
              <a:rPr lang="en-US" altLang="zh-CN" sz="1200" b="0" smtClean="0">
                <a:solidFill>
                  <a:schemeClr val="tx1"/>
                </a:solidFill>
              </a:rPr>
              <a:pPr/>
              <a:t>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6BA4E4-396C-42E1-8030-10501296A512}" type="slidenum">
              <a:rPr lang="en-US" altLang="zh-CN" sz="1200" b="0" smtClean="0">
                <a:solidFill>
                  <a:schemeClr val="tx1"/>
                </a:solidFill>
              </a:rPr>
              <a:pPr/>
              <a:t>10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DE0464-AF71-4C7A-ADAB-B66DA58BAFB7}" type="slidenum">
              <a:rPr lang="en-US" altLang="zh-CN" sz="1200" b="0" smtClean="0">
                <a:solidFill>
                  <a:schemeClr val="tx1"/>
                </a:solidFill>
              </a:rPr>
              <a:pPr/>
              <a:t>11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163516C-88A0-4D97-B85E-BDA7F5FBC1A3}" type="slidenum">
              <a:rPr lang="en-US" altLang="zh-CN" sz="1200" b="0" smtClean="0">
                <a:solidFill>
                  <a:schemeClr val="tx1"/>
                </a:solidFill>
              </a:rPr>
              <a:pPr/>
              <a:t>12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F96ECC-4ACA-41CE-8E80-E5418B420D03}" type="slidenum">
              <a:rPr lang="en-US" altLang="zh-CN" sz="1200" b="0" smtClean="0">
                <a:solidFill>
                  <a:schemeClr val="tx1"/>
                </a:solidFill>
              </a:rPr>
              <a:pPr/>
              <a:t>15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A9CD4B5-6FFC-45CD-8149-71157F621658}" type="slidenum">
              <a:rPr lang="en-US" altLang="zh-CN" sz="1200" b="0" smtClean="0">
                <a:solidFill>
                  <a:schemeClr val="tx1"/>
                </a:solidFill>
              </a:rPr>
              <a:pPr/>
              <a:t>16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A9A3FC-967D-40BF-91F2-C0503E4193ED}" type="slidenum">
              <a:rPr lang="en-US" altLang="zh-CN" sz="1200" b="0" smtClean="0">
                <a:solidFill>
                  <a:schemeClr val="tx1"/>
                </a:solidFill>
              </a:rPr>
              <a:pPr/>
              <a:t>17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638E91-9997-40D6-BA8F-8ABB0AC66089}" type="slidenum">
              <a:rPr lang="en-US" altLang="zh-CN" sz="1200" b="0" smtClean="0">
                <a:solidFill>
                  <a:schemeClr val="tx1"/>
                </a:solidFill>
              </a:rPr>
              <a:pPr/>
              <a:t>23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8FFAF9-BBDE-4697-B7CD-82A4AF409C6A}" type="slidenum">
              <a:rPr lang="en-US" altLang="zh-CN" sz="1200" b="0" smtClean="0">
                <a:solidFill>
                  <a:schemeClr val="tx1"/>
                </a:solidFill>
              </a:rPr>
              <a:pPr/>
              <a:t>24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8FFAF9-BBDE-4697-B7CD-82A4AF409C6A}" type="slidenum">
              <a:rPr lang="en-US" altLang="zh-CN" sz="1200" b="0" smtClean="0">
                <a:solidFill>
                  <a:schemeClr val="tx1"/>
                </a:solidFill>
              </a:rPr>
              <a:pPr/>
              <a:t>25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6B86D7-7804-4D2A-8E81-6FC7C0FEDD57}" type="slidenum">
              <a:rPr lang="en-US" altLang="zh-CN" sz="1200" b="0" smtClean="0">
                <a:solidFill>
                  <a:schemeClr val="tx1"/>
                </a:solidFill>
              </a:rPr>
              <a:pPr/>
              <a:t>26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凭借一句话获得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1984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图灵奖的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Pascal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之父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——Nicklaus Wirth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，让他获得图灵奖的这句话就是他提出的著名公式：“算法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+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数据结构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=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程序”。</a:t>
            </a:r>
          </a:p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这个公式对计算机科学的影响程度足以类似物理学中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爱因斯坦的“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E=MC^2”——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一个公式展示出了程序的本质。</a:t>
            </a:r>
          </a:p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AB0CDD-57C6-4BD0-8AF0-E400AF4188B9}" type="slidenum">
              <a:rPr lang="en-US" altLang="zh-CN" sz="1200" b="0" smtClean="0">
                <a:solidFill>
                  <a:schemeClr val="tx1"/>
                </a:solidFill>
              </a:rPr>
              <a:pPr/>
              <a:t>27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6B86D7-7804-4D2A-8E81-6FC7C0FEDD57}" type="slidenum">
              <a:rPr lang="en-US" altLang="zh-CN" sz="1200" b="0" smtClean="0">
                <a:solidFill>
                  <a:schemeClr val="tx1"/>
                </a:solidFill>
              </a:rPr>
              <a:pPr/>
              <a:t>28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7E2140-7CAC-441E-890D-97AA22B3003E}" type="slidenum">
              <a:rPr lang="en-US" altLang="zh-CN" sz="1200" b="0" smtClean="0">
                <a:solidFill>
                  <a:schemeClr val="tx1"/>
                </a:solidFill>
              </a:rPr>
              <a:pPr/>
              <a:t>29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8FA501-D510-4EEF-A7FC-09725BE4A64C}" type="slidenum">
              <a:rPr lang="en-US" altLang="zh-CN" sz="1200" b="0" smtClean="0">
                <a:solidFill>
                  <a:schemeClr val="tx1"/>
                </a:solidFill>
              </a:rPr>
              <a:pPr/>
              <a:t>30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33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34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86E6E3-D646-4590-A8F9-49D3CC2930C2}" type="slidenum">
              <a:rPr lang="en-US" altLang="zh-CN" sz="1200" b="0" smtClean="0">
                <a:solidFill>
                  <a:schemeClr val="tx1"/>
                </a:solidFill>
              </a:rPr>
              <a:pPr/>
              <a:t>36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86F5E2-765B-4B3A-A7DE-CA53C14A2558}" type="slidenum">
              <a:rPr lang="en-US" altLang="zh-CN" sz="1200" b="0" smtClean="0">
                <a:solidFill>
                  <a:schemeClr val="tx1"/>
                </a:solidFill>
              </a:rPr>
              <a:pPr/>
              <a:t>42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76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791AA5-E686-46D5-95F4-F8BB1EC95423}" type="slidenum">
              <a:rPr lang="en-US" altLang="zh-CN" sz="1200" b="0" smtClean="0">
                <a:solidFill>
                  <a:schemeClr val="tx1"/>
                </a:solidFill>
              </a:rPr>
              <a:pPr/>
              <a:t>49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4AB0C1-CD1E-42C3-A5AD-E81F4756CFF8}" type="slidenum">
              <a:rPr lang="en-US" altLang="zh-CN" sz="1200" b="0" smtClean="0">
                <a:solidFill>
                  <a:schemeClr val="tx1"/>
                </a:solidFill>
              </a:rPr>
              <a:pPr/>
              <a:t>50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0D7B73-A55E-406C-9FE3-972A5266F711}" type="slidenum">
              <a:rPr lang="en-US" altLang="zh-CN" sz="1200" b="0" smtClean="0">
                <a:solidFill>
                  <a:schemeClr val="tx1"/>
                </a:solidFill>
              </a:rPr>
              <a:pPr/>
              <a:t>3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C8940E-19F2-43D8-AECA-EEBA7443DDD0}" type="slidenum">
              <a:rPr lang="en-US" altLang="zh-CN" sz="1200" b="0" smtClean="0">
                <a:solidFill>
                  <a:schemeClr val="tx1"/>
                </a:solidFill>
              </a:rPr>
              <a:pPr/>
              <a:t>51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sz="1200" dirty="0" smtClean="0"/>
              <a:t>思考：若数组中存在重复的元素，</a:t>
            </a:r>
            <a:endParaRPr lang="zh-CN" altLang="en-US" sz="1200" dirty="0" smtClean="0"/>
          </a:p>
          <a:p>
            <a:pPr>
              <a:defRPr/>
            </a:pPr>
            <a:r>
              <a:rPr lang="en-US" altLang="zh-CN" sz="1200" dirty="0" smtClean="0"/>
              <a:t>            </a:t>
            </a:r>
            <a:r>
              <a:rPr lang="zh-CN" altLang="zh-CN" sz="1200" dirty="0" smtClean="0"/>
              <a:t>即要查找的</a:t>
            </a:r>
            <a:r>
              <a:rPr lang="en-US" altLang="zh-CN" sz="1200" dirty="0" smtClean="0"/>
              <a:t>key</a:t>
            </a:r>
            <a:r>
              <a:rPr lang="zh-CN" altLang="zh-CN" sz="1200" dirty="0" smtClean="0"/>
              <a:t>值有多个，</a:t>
            </a:r>
            <a:endParaRPr lang="zh-CN" altLang="en-US" sz="1200" dirty="0" smtClean="0"/>
          </a:p>
          <a:p>
            <a:pPr>
              <a:defRPr/>
            </a:pPr>
            <a:r>
              <a:rPr lang="en-US" altLang="zh-CN" sz="1200" dirty="0" smtClean="0"/>
              <a:t>            </a:t>
            </a:r>
            <a:r>
              <a:rPr lang="zh-CN" altLang="zh-CN" sz="1200" dirty="0" smtClean="0"/>
              <a:t>如何</a:t>
            </a:r>
            <a:r>
              <a:rPr lang="zh-CN" altLang="en-US" sz="1200" dirty="0" smtClean="0"/>
              <a:t>定义并调用</a:t>
            </a:r>
            <a:r>
              <a:rPr lang="zh-CN" altLang="zh-CN" sz="1200" dirty="0" smtClean="0"/>
              <a:t>函数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D1B848-B318-47F4-92F4-7B296B4CE4AE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26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86F5E2-765B-4B3A-A7DE-CA53C14A2558}" type="slidenum">
              <a:rPr lang="en-US" altLang="zh-CN" sz="1200" b="0" smtClean="0">
                <a:solidFill>
                  <a:schemeClr val="tx1"/>
                </a:solidFill>
              </a:rPr>
              <a:pPr/>
              <a:t>81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4AB0C1-CD1E-42C3-A5AD-E81F4756CFF8}" type="slidenum">
              <a:rPr lang="en-US" altLang="zh-CN" sz="1200" b="0" smtClean="0">
                <a:solidFill>
                  <a:schemeClr val="tx1"/>
                </a:solidFill>
              </a:rPr>
              <a:pPr/>
              <a:t>82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164283-3408-4DCD-80CE-BE5A5F18899B}" type="slidenum">
              <a:rPr lang="en-US" altLang="zh-CN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825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D1B848-B318-47F4-92F4-7B296B4CE4AE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059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C40BE0-4F30-449E-BB4E-CE7B57CFD654}" type="slidenum">
              <a:rPr lang="en-US" altLang="zh-CN" sz="1200" b="0" smtClean="0">
                <a:solidFill>
                  <a:schemeClr val="tx1"/>
                </a:solidFill>
              </a:rPr>
              <a:pPr/>
              <a:t>106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090E40-0A47-47F8-818E-09F21CE8A16D}" type="slidenum">
              <a:rPr lang="en-US" altLang="zh-CN" sz="1200" b="0" smtClean="0">
                <a:solidFill>
                  <a:schemeClr val="tx1"/>
                </a:solidFill>
              </a:rPr>
              <a:pPr/>
              <a:t>107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4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5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安迪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-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比尔定理 （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Andy and Bill’s Law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）</a:t>
            </a:r>
          </a:p>
          <a:p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IT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3"/>
              </a:rPr>
              <a:t>产业中软件和硬件升级换代关系的一个概括。安迪指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英特尔前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4"/>
              </a:rPr>
              <a:t>CEO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</a:rPr>
              <a:t> Andy Grove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5"/>
              </a:rPr>
              <a:t>，比尔指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6"/>
              </a:rPr>
              <a:t>微软前任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6"/>
              </a:rPr>
              <a:t>CEO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比尔</a:t>
            </a:r>
            <a:r>
              <a:rPr kumimoji="1" lang="en-US" altLang="zh-CN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·</a:t>
            </a:r>
            <a:r>
              <a:rPr kumimoji="1" lang="zh-CN" altLang="en-US" sz="120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宋体" charset="0"/>
                <a:hlinkClick r:id="rId7"/>
              </a:rPr>
              <a:t>盖茨，这句话的意思是，硬件提高的性能，很快被软件消耗掉了。</a:t>
            </a:r>
            <a:endParaRPr lang="zh-CN" altLang="en-US" dirty="0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C2FD41-A4DF-4AB8-8AFF-21C2A541A283}" type="slidenum">
              <a:rPr lang="en-US" altLang="zh-CN" sz="1200" b="0" smtClean="0">
                <a:solidFill>
                  <a:schemeClr val="tx1"/>
                </a:solidFill>
              </a:rPr>
              <a:pPr/>
              <a:t>7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Wingdings" charset="0"/>
              <a:buChar char="Ø"/>
            </a:pPr>
            <a:r>
              <a:rPr lang="zh-CN" altLang="en-US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内存的概念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内部存储器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( 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Memeory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是由存储单元组成的。它的特点是存储单元是线性连续的。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存储单元的最小单位是字节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Byte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buFont typeface="Wingdings" charset="0"/>
              <a:buChar char="Ø"/>
            </a:pPr>
            <a:endParaRPr lang="en-US" altLang="zh-CN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buFont typeface="Wingdings" charset="0"/>
              <a:buChar char="Ø"/>
            </a:pPr>
            <a:endParaRPr lang="en-US" altLang="zh-CN" sz="800" dirty="0" smtClean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>
              <a:spcBef>
                <a:spcPct val="0"/>
              </a:spcBef>
              <a:buFont typeface="Wingdings" charset="0"/>
              <a:buChar char="Ø"/>
            </a:pPr>
            <a:r>
              <a:rPr lang="zh-CN" altLang="en-US" dirty="0" smtClean="0">
                <a:solidFill>
                  <a:srgbClr val="0000FF"/>
                </a:solidFill>
                <a:latin typeface="楷体_GB2312" charset="0"/>
                <a:cs typeface="Times New Roman" charset="0"/>
              </a:rPr>
              <a:t>地址的概念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为了访问内存中的某个存储单元要为它编号，这种编号称为内存地址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charset="0"/>
              </a:rPr>
              <a:t>Address</a:t>
            </a: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。</a:t>
            </a:r>
          </a:p>
          <a:p>
            <a:pPr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Times New Roman" charset="0"/>
              </a:rPr>
              <a:t>通过地址就能够访问该地址所标识的存储单元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D1B848-B318-47F4-92F4-7B296B4CE4A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53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0262CC-4FCF-4A35-8B0D-C55DE771BE7C}" type="slidenum">
              <a:rPr lang="en-US" altLang="zh-CN" sz="1200" b="0" smtClean="0">
                <a:solidFill>
                  <a:schemeClr val="tx1"/>
                </a:solidFill>
              </a:rPr>
              <a:pPr/>
              <a:t>9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84213" y="2128838"/>
            <a:ext cx="7769225" cy="14716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1371600" y="3886200"/>
            <a:ext cx="6400800" cy="1981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endParaRPr lang="zh-CN" altLang="en-US" sz="1600"/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6286500"/>
            <a:ext cx="9144000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17" descr="dut_logo_ne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37300"/>
            <a:ext cx="5334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823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8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76200"/>
            <a:ext cx="2190750" cy="60960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419850" cy="6096000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18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410200" y="10668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10200" y="3695700"/>
            <a:ext cx="3581400" cy="2476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40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685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3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7981950" cy="5257800"/>
          </a:xfrm>
        </p:spPr>
        <p:txBody>
          <a:bodyPr/>
          <a:lstStyle>
            <a:lvl1pPr marL="457200" indent="-457200">
              <a:buFont typeface="Wingdings" pitchFamily="2" charset="2"/>
              <a:buChar char="Ø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C程序设计快速进阶大学教程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1"/>
          </p:nvPr>
        </p:nvSpPr>
        <p:spPr>
          <a:xfrm>
            <a:off x="755650" y="6524625"/>
            <a:ext cx="1295400" cy="1238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B82EC-68D9-B24C-BDC6-3A7AB3F87C4B}" type="datetime1">
              <a:rPr lang="zh-CN" altLang="en-US"/>
              <a:pPr>
                <a:defRPr/>
              </a:pPr>
              <a:t>18/12/6</a:t>
            </a:fld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ACE71-7085-3846-B221-B4BF0B4933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22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楷体" pitchFamily="49" charset="-122"/>
                <a:cs typeface="Times New Roman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72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53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066800"/>
            <a:ext cx="3581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7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1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66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33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2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38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/>
              <a:t>qwertyu</a:t>
            </a:r>
            <a:endParaRPr lang="zh-CN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pic>
        <p:nvPicPr>
          <p:cNvPr id="1029" name="Picture 17" descr="dut_logo_new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63" y="0"/>
            <a:ext cx="858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7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itchFamily="18" charset="0"/>
          <a:ea typeface="宋体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宋体" charset="-122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b="1">
          <a:solidFill>
            <a:srgbClr val="003366"/>
          </a:solidFill>
          <a:latin typeface="Times New Roman" pitchFamily="18" charset="0"/>
          <a:ea typeface="宋体" charset="0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b="1">
          <a:solidFill>
            <a:srgbClr val="003366"/>
          </a:solidFill>
          <a:latin typeface="Times New Roman" pitchFamily="18" charset="0"/>
          <a:ea typeface="Times New Roman" charset="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楷体" panose="02010609060101010101" pitchFamily="49" charset="-122"/>
          <a:cs typeface="楷体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楷体" panose="02010609060101010101" pitchFamily="49" charset="-122"/>
          <a:cs typeface="楷体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cn.com.cn/uploads/200905/1242833993rqwFSBaj.jpg" TargetMode="External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oogle.cn/imgres?imgurl=http://www.ccmedu.com/blog/UploadFile/UploadFace/1296_81544602456.jpg&amp;imgrefurl=http://www.ccmedu.com/blog/group.asp?gid=16&amp;h=701&amp;w=580&amp;sz=84&amp;tbnid=uCvJ7jAGaj0q_M:&amp;tbnh=140&amp;tbnw=116&amp;prev=/images?q=%E4%B8%80%E4%BC%91%E5%9B%BE%E7%89%87&amp;hl=zh-CN&amp;usg=__nhwBozPM-EyB7UefLDYZUYg7Ofs=&amp;ei=kD60SvrfFo2Q6AOju8jgCQ&amp;sa=X&amp;oi=image_result&amp;resnum=2&amp;ct=image" TargetMode="External"/><Relationship Id="rId3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Chap 5: Pointers and Arrays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419600"/>
            <a:ext cx="7391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0" dirty="0">
                <a:latin typeface="Arial" panose="020B0604020202020204" pitchFamily="34" charset="0"/>
                <a:ea typeface="楷体_GB2312" charset="-122"/>
              </a:rPr>
              <a:t>Lecture1: Pointers and 1D array </a:t>
            </a:r>
            <a:endParaRPr lang="zh-CN" altLang="en-US" sz="2400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declaration and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form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	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</a:t>
            </a:r>
            <a:r>
              <a:rPr lang="en-US" altLang="zh-CN" sz="2400" dirty="0" err="1">
                <a:ea typeface="宋体" panose="02010600030101010101" pitchFamily="2" charset="-122"/>
              </a:rPr>
              <a:t>data_type</a:t>
            </a:r>
            <a:r>
              <a:rPr lang="en-US" altLang="zh-CN" sz="2400" dirty="0">
                <a:ea typeface="宋体" panose="02010600030101010101" pitchFamily="2" charset="-122"/>
              </a:rPr>
              <a:t> *</a:t>
            </a:r>
            <a:r>
              <a:rPr lang="en-US" altLang="zh-CN" sz="2400" dirty="0" err="1">
                <a:ea typeface="宋体" panose="02010600030101010101" pitchFamily="2" charset="-122"/>
              </a:rPr>
              <a:t>pt_name</a:t>
            </a:r>
            <a:r>
              <a:rPr lang="en-US" altLang="zh-CN" sz="2400" dirty="0">
                <a:ea typeface="宋体" panose="02010600030101010101" pitchFamily="2" charset="-122"/>
              </a:rPr>
              <a:t>;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*p = &amp;quantity;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kumimoji="1" lang="en-US" altLang="zh-CN" sz="24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990975" y="2674938"/>
            <a:ext cx="5076825" cy="707886"/>
          </a:xfrm>
          <a:prstGeom prst="wedgeRectCallout">
            <a:avLst>
              <a:gd name="adj1" fmla="val -56169"/>
              <a:gd name="adj2" fmla="val -109878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The * tells that the variable </a:t>
            </a:r>
            <a:r>
              <a:rPr lang="en-US" altLang="zh-CN" sz="2000" b="0" i="1" kern="0" dirty="0" smtClean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is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 pointer variable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46063" y="2590800"/>
            <a:ext cx="3563937" cy="830997"/>
          </a:xfrm>
          <a:prstGeom prst="wedgeRectCallout">
            <a:avLst>
              <a:gd name="adj1" fmla="val 71381"/>
              <a:gd name="adj2" fmla="val -87849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pt_name</a:t>
            </a:r>
            <a:r>
              <a:rPr lang="en-US" altLang="zh-CN" sz="28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needs</a:t>
            </a:r>
            <a:r>
              <a:rPr lang="en-US" altLang="zh-CN" sz="28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</a:t>
            </a:r>
            <a:r>
              <a:rPr lang="en-US" altLang="zh-CN" sz="20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 memory location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590800" y="846138"/>
            <a:ext cx="4572000" cy="707886"/>
          </a:xfrm>
          <a:prstGeom prst="wedgeRectCallout">
            <a:avLst>
              <a:gd name="adj1" fmla="val -40191"/>
              <a:gd name="adj2" fmla="val 94534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000" b="0" i="1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pt_name</a:t>
            </a:r>
            <a:r>
              <a:rPr lang="en-US" altLang="zh-CN" sz="2000" b="0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 points to  a variable of type </a:t>
            </a:r>
            <a:r>
              <a:rPr lang="en-US" altLang="zh-CN" sz="2000" b="0" kern="0" dirty="0" err="1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data_type</a:t>
            </a:r>
            <a:endParaRPr lang="en-US" altLang="zh-CN" sz="2000" b="0" kern="0" dirty="0">
              <a:solidFill>
                <a:sysClr val="windowText" lastClr="000000"/>
              </a:solidFill>
              <a:latin typeface="Verdana" charset="0"/>
              <a:ea typeface="宋体" charset="0"/>
              <a:cs typeface="宋体" charset="0"/>
            </a:endParaRPr>
          </a:p>
        </p:txBody>
      </p:sp>
      <p:graphicFrame>
        <p:nvGraphicFramePr>
          <p:cNvPr id="10" name="Group 71"/>
          <p:cNvGraphicFramePr>
            <a:graphicFrameLocks/>
          </p:cNvGraphicFramePr>
          <p:nvPr/>
        </p:nvGraphicFramePr>
        <p:xfrm>
          <a:off x="5781675" y="4059238"/>
          <a:ext cx="2159000" cy="2646364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309" name="Rectangle 61"/>
          <p:cNvSpPr>
            <a:spLocks noChangeArrowheads="1"/>
          </p:cNvSpPr>
          <p:nvPr/>
        </p:nvSpPr>
        <p:spPr bwMode="auto">
          <a:xfrm>
            <a:off x="7991475" y="40386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0</a:t>
            </a:r>
          </a:p>
        </p:txBody>
      </p:sp>
      <p:sp>
        <p:nvSpPr>
          <p:cNvPr id="12310" name="Rectangle 62"/>
          <p:cNvSpPr>
            <a:spLocks noChangeArrowheads="1"/>
          </p:cNvSpPr>
          <p:nvPr/>
        </p:nvSpPr>
        <p:spPr bwMode="auto">
          <a:xfrm>
            <a:off x="7991475" y="45720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2311" name="Rectangle 65"/>
          <p:cNvSpPr>
            <a:spLocks noChangeArrowheads="1"/>
          </p:cNvSpPr>
          <p:nvPr/>
        </p:nvSpPr>
        <p:spPr bwMode="auto">
          <a:xfrm>
            <a:off x="8067675" y="50292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2312" name="Rectangle 66"/>
          <p:cNvSpPr>
            <a:spLocks noChangeArrowheads="1"/>
          </p:cNvSpPr>
          <p:nvPr/>
        </p:nvSpPr>
        <p:spPr bwMode="auto">
          <a:xfrm>
            <a:off x="8067675" y="57150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2313" name="Rectangle 68"/>
          <p:cNvSpPr>
            <a:spLocks noChangeArrowheads="1"/>
          </p:cNvSpPr>
          <p:nvPr/>
        </p:nvSpPr>
        <p:spPr bwMode="auto">
          <a:xfrm>
            <a:off x="7991475" y="6248400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2</a:t>
            </a:r>
            <a:r>
              <a:rPr lang="en-US" altLang="zh-CN" b="0" baseline="30000">
                <a:latin typeface="Verdana" panose="020B0604030504040204" pitchFamily="34" charset="0"/>
              </a:rPr>
              <a:t>32</a:t>
            </a:r>
            <a:r>
              <a:rPr lang="en-US" altLang="zh-CN" b="0">
                <a:latin typeface="Verdana" panose="020B0604030504040204" pitchFamily="34" charset="0"/>
              </a:rPr>
              <a:t>-1</a:t>
            </a:r>
          </a:p>
        </p:txBody>
      </p:sp>
      <p:sp>
        <p:nvSpPr>
          <p:cNvPr id="12314" name="矩形 15"/>
          <p:cNvSpPr>
            <a:spLocks noChangeArrowheads="1"/>
          </p:cNvSpPr>
          <p:nvPr/>
        </p:nvSpPr>
        <p:spPr bwMode="auto">
          <a:xfrm>
            <a:off x="6543675" y="457200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smtClean="0"/>
              <a:t>1024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7" name="椭圆 16"/>
          <p:cNvSpPr>
            <a:spLocks noChangeArrowheads="1"/>
          </p:cNvSpPr>
          <p:nvPr/>
        </p:nvSpPr>
        <p:spPr bwMode="auto">
          <a:xfrm>
            <a:off x="7915275" y="4572000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543675" y="56340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1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781675" y="5638800"/>
            <a:ext cx="2133600" cy="533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4191000" y="4572000"/>
            <a:ext cx="1458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quantity</a:t>
            </a:r>
          </a:p>
        </p:txBody>
      </p:sp>
      <p:sp>
        <p:nvSpPr>
          <p:cNvPr id="32" name="Rectangle 62"/>
          <p:cNvSpPr>
            <a:spLocks noChangeArrowheads="1"/>
          </p:cNvSpPr>
          <p:nvPr/>
        </p:nvSpPr>
        <p:spPr bwMode="auto">
          <a:xfrm>
            <a:off x="4267200" y="5562600"/>
            <a:ext cx="37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18" grpId="0"/>
      <p:bldP spid="19" grpId="0" animBg="1"/>
      <p:bldP spid="31" grpId="0"/>
      <p:bldP spid="3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7" name="Text Box 3"/>
          <p:cNvSpPr txBox="1">
            <a:spLocks noChangeArrowheads="1"/>
          </p:cNvSpPr>
          <p:nvPr/>
        </p:nvSpPr>
        <p:spPr bwMode="auto">
          <a:xfrm>
            <a:off x="611560" y="1336700"/>
            <a:ext cx="73437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2400" dirty="0" smtClean="0"/>
              <a:t> </a:t>
            </a:r>
            <a:endParaRPr lang="en-US" altLang="zh-CN" sz="2400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   char str1[20], str2[20], str3[20];</a:t>
            </a:r>
          </a:p>
          <a:p>
            <a:pPr>
              <a:defRPr/>
            </a:pPr>
            <a:r>
              <a:rPr lang="en-US" altLang="zh-CN" sz="2400" dirty="0" smtClean="0"/>
              <a:t>    char </a:t>
            </a:r>
            <a:r>
              <a:rPr lang="en-US" altLang="zh-CN" sz="2400" dirty="0" err="1" smtClean="0"/>
              <a:t>str</a:t>
            </a:r>
            <a:r>
              <a:rPr lang="en-US" altLang="zh-CN" sz="2400" dirty="0" smtClean="0"/>
              <a:t>[20]</a:t>
            </a:r>
            <a:r>
              <a:rPr lang="x-none" altLang="zh-CN" sz="2400" dirty="0" smtClean="0"/>
              <a:t>;</a:t>
            </a:r>
          </a:p>
          <a:p>
            <a:pPr>
              <a:defRPr/>
            </a:pPr>
            <a:r>
              <a:rPr lang="x-none" altLang="zh-CN" sz="2400" dirty="0"/>
              <a:t> </a:t>
            </a:r>
            <a:r>
              <a:rPr lang="x-none" altLang="zh-CN" sz="2400" dirty="0" smtClean="0"/>
              <a:t>  char  string[N][20];</a:t>
            </a:r>
            <a:endParaRPr lang="zh-CN" altLang="en-US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zh-CN" altLang="en-US" sz="2400" dirty="0" smtClean="0"/>
              <a:t> </a:t>
            </a:r>
          </a:p>
          <a:p>
            <a:pPr>
              <a:defRPr/>
            </a:pPr>
            <a:r>
              <a:rPr lang="zh-CN" altLang="en-US" sz="2400" dirty="0" smtClean="0"/>
              <a:t>  </a:t>
            </a:r>
            <a:r>
              <a:rPr lang="x-none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116794" name="Rectangle 51"/>
          <p:cNvSpPr>
            <a:spLocks noChangeArrowheads="1"/>
          </p:cNvSpPr>
          <p:nvPr/>
        </p:nvSpPr>
        <p:spPr bwMode="auto">
          <a:xfrm>
            <a:off x="1187450" y="2060575"/>
            <a:ext cx="2016125" cy="504825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3568" y="2996952"/>
            <a:ext cx="4572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l-PL" altLang="zh-CN" sz="2400" b="0" dirty="0"/>
              <a:t>    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str1);</a:t>
            </a:r>
          </a:p>
          <a:p>
            <a:pPr>
              <a:defRPr/>
            </a:pPr>
            <a:r>
              <a:rPr lang="is-IS" altLang="zh-CN" sz="2400" b="0" dirty="0"/>
              <a:t>    if( strcmp(str,str2</a:t>
            </a:r>
            <a:r>
              <a:rPr lang="is-IS" altLang="zh-CN" sz="2400" b="0" dirty="0" smtClean="0"/>
              <a:t>)&lt;0 </a:t>
            </a:r>
            <a:r>
              <a:rPr lang="is-IS" altLang="zh-CN" sz="2400" b="0" dirty="0"/>
              <a:t>)</a:t>
            </a:r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str2);</a:t>
            </a:r>
          </a:p>
          <a:p>
            <a:pPr>
              <a:defRPr/>
            </a:pPr>
            <a:r>
              <a:rPr lang="is-IS" altLang="zh-CN" sz="2400" b="0" dirty="0"/>
              <a:t>    if( strcmp(str, str3</a:t>
            </a:r>
            <a:r>
              <a:rPr lang="is-IS" altLang="zh-CN" sz="2400" b="0" dirty="0" smtClean="0"/>
              <a:t>)&lt;0 </a:t>
            </a:r>
            <a:r>
              <a:rPr lang="is-IS" altLang="zh-CN" sz="2400" b="0" dirty="0"/>
              <a:t>)</a:t>
            </a:r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str3);</a:t>
            </a:r>
          </a:p>
          <a:p>
            <a:pPr>
              <a:defRPr/>
            </a:pPr>
            <a:r>
              <a:rPr lang="pl-PL" altLang="zh-CN" sz="2400" b="0" dirty="0"/>
              <a:t>   </a:t>
            </a:r>
            <a:r>
              <a:rPr lang="pl-PL" altLang="zh-CN" sz="2400" b="0" dirty="0" err="1"/>
              <a:t>puts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)</a:t>
            </a:r>
            <a:r>
              <a:rPr lang="pl-PL" altLang="zh-CN" sz="2400" b="0" dirty="0" smtClean="0"/>
              <a:t>;</a:t>
            </a:r>
            <a:endParaRPr lang="pl-PL" altLang="zh-CN" sz="2400" b="0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900087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</a:rPr>
              <a:t> </a:t>
            </a:r>
            <a:r>
              <a:rPr lang="x-none" altLang="zh-CN" sz="3200" dirty="0">
                <a:solidFill>
                  <a:schemeClr val="accent2"/>
                </a:solidFill>
              </a:rPr>
              <a:t>Find the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max </a:t>
            </a:r>
            <a:r>
              <a:rPr lang="x-none" altLang="zh-CN" sz="3200" dirty="0">
                <a:solidFill>
                  <a:schemeClr val="accent2"/>
                </a:solidFill>
              </a:rPr>
              <a:t>string among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some </a:t>
            </a:r>
            <a:r>
              <a:rPr lang="x-none" altLang="zh-CN" sz="3200" dirty="0">
                <a:solidFill>
                  <a:schemeClr val="accent2"/>
                </a:solidFill>
              </a:rPr>
              <a:t>C-strings 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72000" y="2996952"/>
            <a:ext cx="45720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l-PL" altLang="zh-CN" sz="2400" b="0" dirty="0"/>
              <a:t> </a:t>
            </a:r>
            <a:r>
              <a:rPr lang="pl-PL" altLang="zh-CN" sz="2400" b="0" dirty="0" err="1" smtClean="0"/>
              <a:t>gets</a:t>
            </a:r>
            <a:r>
              <a:rPr lang="pl-PL" altLang="zh-CN" sz="2400" b="0" dirty="0" smtClean="0"/>
              <a:t>( string[i]);</a:t>
            </a:r>
            <a:endParaRPr lang="pl-PL" altLang="zh-CN" sz="2400" b="0" dirty="0"/>
          </a:p>
          <a:p>
            <a:pPr>
              <a:defRPr/>
            </a:pPr>
            <a:r>
              <a:rPr lang="pl-PL" altLang="zh-CN" sz="2400" b="0" dirty="0" smtClean="0"/>
              <a:t> 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 smtClean="0"/>
              <a:t>str</a:t>
            </a:r>
            <a:r>
              <a:rPr lang="pl-PL" altLang="zh-CN" sz="2400" b="0" dirty="0" smtClean="0"/>
              <a:t> </a:t>
            </a:r>
            <a:r>
              <a:rPr lang="pl-PL" altLang="zh-CN" sz="2400" b="0" dirty="0"/>
              <a:t>, </a:t>
            </a:r>
            <a:r>
              <a:rPr lang="pl-PL" altLang="zh-CN" sz="2400" b="0" dirty="0" smtClean="0"/>
              <a:t>string[0])</a:t>
            </a:r>
            <a:r>
              <a:rPr lang="pl-PL" altLang="zh-CN" sz="2400" b="0" dirty="0"/>
              <a:t>;</a:t>
            </a:r>
          </a:p>
          <a:p>
            <a:pPr>
              <a:defRPr/>
            </a:pPr>
            <a:r>
              <a:rPr lang="is-IS" altLang="zh-CN" sz="2400" b="0" dirty="0" smtClean="0"/>
              <a:t>  for(i=1; i&lt;N;i++ )   </a:t>
            </a:r>
          </a:p>
          <a:p>
            <a:pPr>
              <a:defRPr/>
            </a:pPr>
            <a:r>
              <a:rPr lang="is-IS" altLang="zh-CN" sz="2400" b="0" dirty="0" smtClean="0"/>
              <a:t>       if</a:t>
            </a:r>
            <a:r>
              <a:rPr lang="is-IS" altLang="zh-CN" sz="2400" b="0" dirty="0"/>
              <a:t>( strcmp(str,</a:t>
            </a:r>
            <a:r>
              <a:rPr lang="is-IS" altLang="zh-CN" sz="2400" b="0" dirty="0" smtClean="0"/>
              <a:t>string[i])&lt;0 </a:t>
            </a:r>
            <a:r>
              <a:rPr lang="is-IS" altLang="zh-CN" sz="2400" b="0" dirty="0"/>
              <a:t>)</a:t>
            </a:r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</a:t>
            </a:r>
            <a:r>
              <a:rPr lang="pl-PL" altLang="zh-CN" sz="2400" b="0" dirty="0" smtClean="0"/>
              <a:t>string[i])</a:t>
            </a:r>
            <a:r>
              <a:rPr lang="pl-PL" altLang="zh-CN" sz="2400" b="0" dirty="0"/>
              <a:t>;</a:t>
            </a:r>
          </a:p>
          <a:p>
            <a:pPr>
              <a:defRPr/>
            </a:pPr>
            <a:r>
              <a:rPr lang="is-IS" altLang="zh-CN" sz="2400" b="0" dirty="0"/>
              <a:t>   </a:t>
            </a:r>
            <a:r>
              <a:rPr lang="pl-PL" altLang="zh-CN" sz="2400" b="0" dirty="0" err="1" smtClean="0"/>
              <a:t>puts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)</a:t>
            </a:r>
            <a:r>
              <a:rPr lang="pl-PL" altLang="zh-CN" sz="2400" b="0" dirty="0" smtClean="0"/>
              <a:t>;</a:t>
            </a:r>
            <a:endParaRPr lang="pl-PL" altLang="zh-CN" sz="2400" b="0" dirty="0"/>
          </a:p>
        </p:txBody>
      </p:sp>
    </p:spTree>
    <p:extLst>
      <p:ext uri="{BB962C8B-B14F-4D97-AF65-F5344CB8AC3E}">
        <p14:creationId xmlns:p14="http://schemas.microsoft.com/office/powerpoint/2010/main" val="3333156061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5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allAtOnce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7" name="Text Box 3"/>
          <p:cNvSpPr txBox="1">
            <a:spLocks noChangeArrowheads="1"/>
          </p:cNvSpPr>
          <p:nvPr/>
        </p:nvSpPr>
        <p:spPr bwMode="auto">
          <a:xfrm>
            <a:off x="611560" y="1268760"/>
            <a:ext cx="7343775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2400" dirty="0" smtClean="0"/>
              <a:t> </a:t>
            </a:r>
            <a:endParaRPr lang="en-US" altLang="zh-CN" sz="2400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   char str1[20], str2[20], str3[20];</a:t>
            </a:r>
          </a:p>
          <a:p>
            <a:pPr>
              <a:defRPr/>
            </a:pPr>
            <a:r>
              <a:rPr lang="en-US" altLang="zh-CN" sz="2400" dirty="0" smtClean="0"/>
              <a:t>    char string[20]</a:t>
            </a:r>
            <a:r>
              <a:rPr lang="x-none" altLang="zh-CN" sz="2400" dirty="0" smtClean="0"/>
              <a:t>, *pStr = NULL;</a:t>
            </a:r>
            <a:endParaRPr lang="zh-CN" altLang="en-US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zh-CN" altLang="en-US" sz="2400" dirty="0" smtClean="0"/>
              <a:t> </a:t>
            </a:r>
          </a:p>
          <a:p>
            <a:pPr>
              <a:defRPr/>
            </a:pPr>
            <a:r>
              <a:rPr lang="zh-CN" altLang="en-US" sz="2400" dirty="0" smtClean="0"/>
              <a:t>  </a:t>
            </a:r>
            <a:r>
              <a:rPr lang="x-none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116794" name="Rectangle 51"/>
          <p:cNvSpPr>
            <a:spLocks noChangeArrowheads="1"/>
          </p:cNvSpPr>
          <p:nvPr/>
        </p:nvSpPr>
        <p:spPr bwMode="auto">
          <a:xfrm>
            <a:off x="1187450" y="2060575"/>
            <a:ext cx="2016125" cy="504825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3608" y="2636912"/>
            <a:ext cx="45720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l-PL" altLang="zh-CN" sz="2400" b="0" dirty="0"/>
              <a:t>    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str1);</a:t>
            </a:r>
          </a:p>
          <a:p>
            <a:pPr>
              <a:defRPr/>
            </a:pPr>
            <a:r>
              <a:rPr lang="is-IS" altLang="zh-CN" sz="2400" b="0" dirty="0"/>
              <a:t>    if( strcmp(str,str2) </a:t>
            </a:r>
            <a:r>
              <a:rPr lang="is-IS" altLang="zh-CN" sz="2400" b="0" dirty="0" smtClean="0"/>
              <a:t>&gt;0)</a:t>
            </a:r>
            <a:endParaRPr lang="is-IS" altLang="zh-CN" sz="2400" b="0" dirty="0"/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str2);</a:t>
            </a:r>
          </a:p>
          <a:p>
            <a:pPr>
              <a:defRPr/>
            </a:pPr>
            <a:r>
              <a:rPr lang="is-IS" altLang="zh-CN" sz="2400" b="0" dirty="0"/>
              <a:t>    if( strcmp(str, str3</a:t>
            </a:r>
            <a:r>
              <a:rPr lang="is-IS" altLang="zh-CN" sz="2400" b="0" dirty="0" smtClean="0"/>
              <a:t>)&gt;0 </a:t>
            </a:r>
            <a:r>
              <a:rPr lang="is-IS" altLang="zh-CN" sz="2400" b="0" dirty="0"/>
              <a:t>)</a:t>
            </a:r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strcpy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 , str3);</a:t>
            </a:r>
          </a:p>
          <a:p>
            <a:pPr>
              <a:defRPr/>
            </a:pPr>
            <a:r>
              <a:rPr lang="pl-PL" altLang="zh-CN" sz="2400" b="0" dirty="0"/>
              <a:t>   </a:t>
            </a:r>
            <a:r>
              <a:rPr lang="pl-PL" altLang="zh-CN" sz="2400" b="0" dirty="0" err="1"/>
              <a:t>puts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);</a:t>
            </a:r>
          </a:p>
        </p:txBody>
      </p:sp>
      <p:sp>
        <p:nvSpPr>
          <p:cNvPr id="6" name="矩形 5"/>
          <p:cNvSpPr/>
          <p:nvPr/>
        </p:nvSpPr>
        <p:spPr>
          <a:xfrm>
            <a:off x="4644008" y="3429000"/>
            <a:ext cx="395942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l-PL" altLang="zh-CN" sz="2400" b="0" dirty="0"/>
              <a:t>    </a:t>
            </a:r>
            <a:r>
              <a:rPr lang="pl-PL" altLang="zh-CN" sz="2400" b="0" dirty="0" err="1" smtClean="0"/>
              <a:t>pStr</a:t>
            </a:r>
            <a:r>
              <a:rPr lang="pl-PL" altLang="zh-CN" sz="2400" b="0" dirty="0" smtClean="0"/>
              <a:t> = str1;</a:t>
            </a:r>
            <a:endParaRPr lang="pl-PL" altLang="zh-CN" sz="2400" b="0" dirty="0"/>
          </a:p>
          <a:p>
            <a:pPr>
              <a:defRPr/>
            </a:pPr>
            <a:r>
              <a:rPr lang="is-IS" altLang="zh-CN" sz="2400" b="0" dirty="0"/>
              <a:t>    if( </a:t>
            </a:r>
            <a:r>
              <a:rPr lang="is-IS" altLang="zh-CN" sz="2400" b="0" dirty="0" smtClean="0"/>
              <a:t>strcmp(str2,pStr)&gt;0 )</a:t>
            </a:r>
            <a:endParaRPr lang="is-IS" altLang="zh-CN" sz="2400" b="0" dirty="0"/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 smtClean="0"/>
              <a:t>pStr</a:t>
            </a:r>
            <a:r>
              <a:rPr lang="pl-PL" altLang="zh-CN" sz="2400" b="0" dirty="0" smtClean="0"/>
              <a:t> = str2;</a:t>
            </a:r>
            <a:endParaRPr lang="pl-PL" altLang="zh-CN" sz="2400" b="0" dirty="0"/>
          </a:p>
          <a:p>
            <a:pPr>
              <a:defRPr/>
            </a:pPr>
            <a:r>
              <a:rPr lang="is-IS" altLang="zh-CN" sz="2400" b="0" dirty="0"/>
              <a:t>    if( strcmp(</a:t>
            </a:r>
            <a:r>
              <a:rPr lang="is-IS" altLang="zh-CN" sz="2400" b="0" dirty="0" smtClean="0"/>
              <a:t>str3, pStr)&gt;0 </a:t>
            </a:r>
            <a:r>
              <a:rPr lang="is-IS" altLang="zh-CN" sz="2400" b="0" dirty="0"/>
              <a:t>)</a:t>
            </a:r>
          </a:p>
          <a:p>
            <a:pPr>
              <a:defRPr/>
            </a:pPr>
            <a:r>
              <a:rPr lang="is-IS" altLang="zh-CN" sz="2400" b="0" dirty="0"/>
              <a:t> 	</a:t>
            </a:r>
            <a:r>
              <a:rPr lang="pl-PL" altLang="zh-CN" sz="2400" b="0" dirty="0" err="1"/>
              <a:t>pStr</a:t>
            </a:r>
            <a:r>
              <a:rPr lang="pl-PL" altLang="zh-CN" sz="2400" b="0" dirty="0"/>
              <a:t> = </a:t>
            </a:r>
            <a:r>
              <a:rPr lang="pl-PL" altLang="zh-CN" sz="2400" b="0" dirty="0" smtClean="0"/>
              <a:t>str3;</a:t>
            </a:r>
            <a:endParaRPr lang="pl-PL" altLang="zh-CN" sz="2400" b="0" dirty="0"/>
          </a:p>
          <a:p>
            <a:pPr>
              <a:defRPr/>
            </a:pPr>
            <a:r>
              <a:rPr lang="pl-PL" altLang="zh-CN" sz="2400" b="0" dirty="0" smtClean="0"/>
              <a:t>   </a:t>
            </a:r>
            <a:r>
              <a:rPr lang="pl-PL" altLang="zh-CN" sz="2400" b="0" dirty="0" err="1"/>
              <a:t>puts</a:t>
            </a:r>
            <a:r>
              <a:rPr lang="pl-PL" altLang="zh-CN" sz="2400" b="0" dirty="0"/>
              <a:t>(</a:t>
            </a:r>
            <a:r>
              <a:rPr lang="pl-PL" altLang="zh-CN" sz="2400" b="0" dirty="0" err="1"/>
              <a:t>str</a:t>
            </a:r>
            <a:r>
              <a:rPr lang="pl-PL" altLang="zh-CN" sz="2400" b="0" dirty="0"/>
              <a:t>);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900087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</a:rPr>
              <a:t> </a:t>
            </a:r>
            <a:r>
              <a:rPr lang="x-none" altLang="zh-CN" sz="3200" dirty="0">
                <a:solidFill>
                  <a:schemeClr val="accent2"/>
                </a:solidFill>
              </a:rPr>
              <a:t>Find the max string among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some </a:t>
            </a:r>
            <a:r>
              <a:rPr lang="x-none" altLang="zh-CN" sz="3200" dirty="0">
                <a:solidFill>
                  <a:schemeClr val="accent2"/>
                </a:solidFill>
              </a:rPr>
              <a:t>C-strings 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018556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allAtOnce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827584" y="1556792"/>
            <a:ext cx="734377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2400" dirty="0" smtClean="0"/>
              <a:t>     char* </a:t>
            </a:r>
            <a:r>
              <a:rPr lang="en-US" altLang="zh-CN" sz="2400" dirty="0" err="1" smtClean="0"/>
              <a:t>pStr</a:t>
            </a:r>
            <a:r>
              <a:rPr lang="en-US" altLang="zh-CN" sz="2400" dirty="0" smtClean="0"/>
              <a:t>[3]  </a:t>
            </a:r>
          </a:p>
          <a:p>
            <a:pPr>
              <a:defRPr/>
            </a:pPr>
            <a:r>
              <a:rPr lang="en-US" altLang="zh-CN" sz="2400" dirty="0" smtClean="0"/>
              <a:t>     = {“</a:t>
            </a:r>
            <a:r>
              <a:rPr lang="en-US" altLang="zh-CN" sz="2400" dirty="0" err="1" smtClean="0"/>
              <a:t>Shijiazhuang”,“Shenzhen</a:t>
            </a:r>
            <a:r>
              <a:rPr lang="en-US" altLang="zh-CN" sz="2400" dirty="0" smtClean="0"/>
              <a:t>”, “</a:t>
            </a:r>
            <a:r>
              <a:rPr lang="en-US" altLang="zh-CN" sz="2400" dirty="0" err="1" smtClean="0"/>
              <a:t>Daqing</a:t>
            </a:r>
            <a:r>
              <a:rPr lang="en-US" altLang="zh-CN" sz="2400" dirty="0" smtClean="0"/>
              <a:t>”</a:t>
            </a:r>
            <a:r>
              <a:rPr lang="en-US" altLang="zh-CN" sz="2400" dirty="0" smtClean="0"/>
              <a:t>;}</a:t>
            </a:r>
            <a:endParaRPr lang="en-US" altLang="zh-CN" sz="2400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</a:t>
            </a:r>
            <a:r>
              <a:rPr lang="en-US" altLang="zh-CN" dirty="0" smtClean="0"/>
              <a:t> 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pStr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 =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];    //char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[3][N]</a:t>
            </a:r>
          </a:p>
          <a:p>
            <a:pPr>
              <a:defRPr/>
            </a:pPr>
            <a:endParaRPr lang="en-US" altLang="zh-CN" dirty="0" smtClean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     </a:t>
            </a:r>
            <a:r>
              <a:rPr lang="en-US" altLang="zh-CN" sz="2400" dirty="0" smtClean="0"/>
              <a:t>char* </a:t>
            </a:r>
            <a:r>
              <a:rPr lang="en-US" altLang="zh-CN" sz="2400" dirty="0" err="1" smtClean="0"/>
              <a:t>pMax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pStr</a:t>
            </a:r>
            <a:r>
              <a:rPr lang="en-US" altLang="zh-CN" sz="2400" dirty="0" smtClean="0"/>
              <a:t>[0];</a:t>
            </a:r>
            <a:r>
              <a:rPr lang="zh-CN" altLang="en-US" sz="2400" dirty="0" smtClean="0"/>
              <a:t>　　</a:t>
            </a:r>
            <a:r>
              <a:rPr lang="en-US" altLang="zh-CN" sz="2400" dirty="0" smtClean="0">
                <a:solidFill>
                  <a:srgbClr val="398352"/>
                </a:solidFill>
              </a:rPr>
              <a:t>// </a:t>
            </a:r>
            <a:r>
              <a:rPr lang="zh-CN" altLang="en-US" sz="2400" dirty="0" smtClean="0">
                <a:solidFill>
                  <a:srgbClr val="398352"/>
                </a:solidFill>
              </a:rPr>
              <a:t>指向最大字符串</a:t>
            </a:r>
            <a:endParaRPr lang="en-US" altLang="zh-CN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en-US" altLang="zh-CN" sz="2400" dirty="0" smtClean="0">
                <a:solidFill>
                  <a:srgbClr val="398352"/>
                </a:solidFill>
              </a:rPr>
              <a:t>    </a:t>
            </a:r>
            <a:endParaRPr lang="zh-CN" altLang="en-US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zh-CN" altLang="en-US" sz="2400" dirty="0" smtClean="0"/>
              <a:t> </a:t>
            </a:r>
          </a:p>
          <a:p>
            <a:pPr>
              <a:defRPr/>
            </a:pPr>
            <a:r>
              <a:rPr lang="en-US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124932" name="Rectangle 51"/>
          <p:cNvSpPr>
            <a:spLocks noChangeArrowheads="1"/>
          </p:cNvSpPr>
          <p:nvPr/>
        </p:nvSpPr>
        <p:spPr bwMode="auto">
          <a:xfrm>
            <a:off x="1115616" y="3255540"/>
            <a:ext cx="2016125" cy="504825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1835696" y="3717032"/>
            <a:ext cx="1303338" cy="2097088"/>
            <a:chOff x="731" y="1184"/>
            <a:chExt cx="730" cy="1672"/>
          </a:xfrm>
        </p:grpSpPr>
        <p:sp>
          <p:nvSpPr>
            <p:cNvPr id="125003" name="Text Box 3"/>
            <p:cNvSpPr txBox="1">
              <a:spLocks noChangeArrowheads="1"/>
            </p:cNvSpPr>
            <p:nvPr/>
          </p:nvSpPr>
          <p:spPr bwMode="auto">
            <a:xfrm>
              <a:off x="732" y="1184"/>
              <a:ext cx="729" cy="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lnSpc>
                  <a:spcPct val="200000"/>
                </a:lnSpc>
                <a:defRPr/>
              </a:pPr>
              <a:r>
                <a:rPr kumimoji="1" lang="en-US" altLang="zh-CN" sz="2400" i="1" smtClean="0"/>
                <a:t>pStr [ 0 ]</a:t>
              </a:r>
            </a:p>
          </p:txBody>
        </p:sp>
        <p:sp>
          <p:nvSpPr>
            <p:cNvPr id="125004" name="Text Box 4"/>
            <p:cNvSpPr txBox="1">
              <a:spLocks noChangeArrowheads="1"/>
            </p:cNvSpPr>
            <p:nvPr/>
          </p:nvSpPr>
          <p:spPr bwMode="auto">
            <a:xfrm>
              <a:off x="731" y="1712"/>
              <a:ext cx="729" cy="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lnSpc>
                  <a:spcPct val="200000"/>
                </a:lnSpc>
                <a:defRPr/>
              </a:pPr>
              <a:r>
                <a:rPr kumimoji="1" lang="en-US" altLang="zh-CN" sz="2400" i="1" smtClean="0"/>
                <a:t>pStr [ 1 ]</a:t>
              </a:r>
            </a:p>
          </p:txBody>
        </p:sp>
        <p:sp>
          <p:nvSpPr>
            <p:cNvPr id="125005" name="Text Box 5"/>
            <p:cNvSpPr txBox="1">
              <a:spLocks noChangeArrowheads="1"/>
            </p:cNvSpPr>
            <p:nvPr/>
          </p:nvSpPr>
          <p:spPr bwMode="auto">
            <a:xfrm>
              <a:off x="751" y="2192"/>
              <a:ext cx="686" cy="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lnSpc>
                  <a:spcPct val="200000"/>
                </a:lnSpc>
                <a:defRPr/>
              </a:pPr>
              <a:r>
                <a:rPr kumimoji="1" lang="en-US" altLang="zh-CN" sz="2400" i="1" smtClean="0"/>
                <a:t>pStr[ 2 ]</a:t>
              </a:r>
            </a:p>
          </p:txBody>
        </p:sp>
      </p:grp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05396" y="4298057"/>
            <a:ext cx="95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dirty="0" err="1">
                <a:solidFill>
                  <a:srgbClr val="CC3300"/>
                </a:solidFill>
                <a:latin typeface="+mn-lt"/>
                <a:ea typeface="宋体" pitchFamily="2" charset="-122"/>
                <a:cs typeface="+mn-cs"/>
              </a:rPr>
              <a:t>pStr</a:t>
            </a:r>
            <a:endParaRPr kumimoji="1" lang="en-US" altLang="zh-CN" sz="3200" dirty="0">
              <a:solidFill>
                <a:srgbClr val="CC3300"/>
              </a:solidFill>
              <a:latin typeface="+mn-lt"/>
              <a:ea typeface="宋体" pitchFamily="2" charset="-122"/>
              <a:cs typeface="+mn-cs"/>
            </a:endParaRPr>
          </a:p>
        </p:txBody>
      </p:sp>
      <p:sp>
        <p:nvSpPr>
          <p:cNvPr id="124935" name="AutoShape 7"/>
          <p:cNvSpPr>
            <a:spLocks/>
          </p:cNvSpPr>
          <p:nvPr/>
        </p:nvSpPr>
        <p:spPr bwMode="auto">
          <a:xfrm>
            <a:off x="1495971" y="4113907"/>
            <a:ext cx="339725" cy="1423988"/>
          </a:xfrm>
          <a:prstGeom prst="leftBrace">
            <a:avLst>
              <a:gd name="adj1" fmla="val 618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24714"/>
              </p:ext>
            </p:extLst>
          </p:nvPr>
        </p:nvGraphicFramePr>
        <p:xfrm>
          <a:off x="3512096" y="3940870"/>
          <a:ext cx="4321179" cy="457200"/>
        </p:xfrm>
        <a:graphic>
          <a:graphicData uri="http://schemas.openxmlformats.org/drawingml/2006/table">
            <a:tbl>
              <a:tblPr/>
              <a:tblGrid>
                <a:gridCol w="359496"/>
                <a:gridCol w="360941"/>
                <a:gridCol w="360941"/>
                <a:gridCol w="359497"/>
                <a:gridCol w="360941"/>
                <a:gridCol w="359496"/>
                <a:gridCol w="359497"/>
                <a:gridCol w="360941"/>
                <a:gridCol w="360941"/>
                <a:gridCol w="359496"/>
                <a:gridCol w="359496"/>
                <a:gridCol w="359496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94269"/>
              </p:ext>
            </p:extLst>
          </p:nvPr>
        </p:nvGraphicFramePr>
        <p:xfrm>
          <a:off x="3513684" y="4609207"/>
          <a:ext cx="2881310" cy="527050"/>
        </p:xfrm>
        <a:graphic>
          <a:graphicData uri="http://schemas.openxmlformats.org/drawingml/2006/table">
            <a:tbl>
              <a:tblPr/>
              <a:tblGrid>
                <a:gridCol w="359441"/>
                <a:gridCol w="360886"/>
                <a:gridCol w="360886"/>
                <a:gridCol w="359442"/>
                <a:gridCol w="360886"/>
                <a:gridCol w="359441"/>
                <a:gridCol w="359442"/>
                <a:gridCol w="360886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19" marR="914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19" marR="914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42864"/>
              </p:ext>
            </p:extLst>
          </p:nvPr>
        </p:nvGraphicFramePr>
        <p:xfrm>
          <a:off x="3513684" y="5314057"/>
          <a:ext cx="2160586" cy="528638"/>
        </p:xfrm>
        <a:graphic>
          <a:graphicData uri="http://schemas.openxmlformats.org/drawingml/2006/table">
            <a:tbl>
              <a:tblPr/>
              <a:tblGrid>
                <a:gridCol w="359375"/>
                <a:gridCol w="360820"/>
                <a:gridCol w="360820"/>
                <a:gridCol w="359376"/>
                <a:gridCol w="360820"/>
                <a:gridCol w="359375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91402" marR="914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02" marR="914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</a:p>
                  </a:txBody>
                  <a:tcPr marL="91402" marR="914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02" marR="914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02" marR="914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02" marR="914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000" name="右箭头 3"/>
          <p:cNvSpPr>
            <a:spLocks noChangeArrowheads="1"/>
          </p:cNvSpPr>
          <p:nvPr/>
        </p:nvSpPr>
        <p:spPr bwMode="auto">
          <a:xfrm>
            <a:off x="3139034" y="4048820"/>
            <a:ext cx="374650" cy="249237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zh-CN" altLang="en-US" sz="1800">
              <a:latin typeface="Arial" charset="0"/>
            </a:endParaRPr>
          </a:p>
        </p:txBody>
      </p:sp>
      <p:sp>
        <p:nvSpPr>
          <p:cNvPr id="125001" name="右箭头 15"/>
          <p:cNvSpPr>
            <a:spLocks noChangeArrowheads="1"/>
          </p:cNvSpPr>
          <p:nvPr/>
        </p:nvSpPr>
        <p:spPr bwMode="auto">
          <a:xfrm>
            <a:off x="3139034" y="4733032"/>
            <a:ext cx="374650" cy="249238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zh-CN" altLang="en-US" sz="1800">
              <a:latin typeface="Arial" charset="0"/>
            </a:endParaRPr>
          </a:p>
        </p:txBody>
      </p:sp>
      <p:sp>
        <p:nvSpPr>
          <p:cNvPr id="125002" name="右箭头 16"/>
          <p:cNvSpPr>
            <a:spLocks noChangeArrowheads="1"/>
          </p:cNvSpPr>
          <p:nvPr/>
        </p:nvSpPr>
        <p:spPr bwMode="auto">
          <a:xfrm>
            <a:off x="3096171" y="5414070"/>
            <a:ext cx="374650" cy="249237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zh-CN" altLang="en-US" sz="1800">
              <a:latin typeface="Arial" charset="0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611560" y="1130622"/>
            <a:ext cx="734377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2400" dirty="0" smtClean="0"/>
              <a:t> </a:t>
            </a:r>
            <a:endParaRPr lang="en-US" altLang="zh-CN" sz="2400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   </a:t>
            </a:r>
            <a:endParaRPr lang="zh-CN" altLang="en-US" sz="2400" dirty="0" smtClean="0"/>
          </a:p>
          <a:p>
            <a:pPr>
              <a:defRPr/>
            </a:pPr>
            <a:r>
              <a:rPr lang="zh-CN" altLang="en-US" sz="2400" dirty="0" smtClean="0"/>
              <a:t>  </a:t>
            </a:r>
            <a:r>
              <a:rPr lang="x-none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900087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</a:rPr>
              <a:t> </a:t>
            </a:r>
            <a:r>
              <a:rPr lang="x-none" altLang="zh-CN" sz="3200" dirty="0">
                <a:solidFill>
                  <a:schemeClr val="accent2"/>
                </a:solidFill>
              </a:rPr>
              <a:t>Find the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max </a:t>
            </a:r>
            <a:r>
              <a:rPr lang="x-none" altLang="zh-CN" sz="3200" dirty="0">
                <a:solidFill>
                  <a:schemeClr val="accent2"/>
                </a:solidFill>
              </a:rPr>
              <a:t>string among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some </a:t>
            </a:r>
            <a:r>
              <a:rPr lang="x-none" altLang="zh-CN" sz="3200" dirty="0">
                <a:solidFill>
                  <a:schemeClr val="accent2"/>
                </a:solidFill>
              </a:rPr>
              <a:t>C-strings 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49391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5" descr="图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412875"/>
            <a:ext cx="3348038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1222" name="Picture 6" descr="图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221163"/>
            <a:ext cx="32766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Rectangle 7"/>
          <p:cNvSpPr>
            <a:spLocks noChangeArrowheads="1"/>
          </p:cNvSpPr>
          <p:nvPr/>
        </p:nvSpPr>
        <p:spPr bwMode="auto">
          <a:xfrm>
            <a:off x="467544" y="1412776"/>
            <a:ext cx="5112568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 smtClean="0"/>
              <a:t>″</a:t>
            </a:r>
            <a:r>
              <a:rPr lang="en-US" altLang="zh-CN" sz="2800" dirty="0"/>
              <a:t>BASIC″,″FORTRAN″,</a:t>
            </a:r>
          </a:p>
          <a:p>
            <a:pPr>
              <a:defRPr/>
            </a:pPr>
            <a:r>
              <a:rPr lang="en-US" altLang="zh-CN" sz="2800" dirty="0"/>
              <a:t>″C++″,″Pascal″,″COBOL″};</a:t>
            </a:r>
            <a:r>
              <a:rPr lang="en-US" altLang="zh-CN" sz="2800" b="0" dirty="0"/>
              <a:t> </a:t>
            </a:r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r>
              <a:rPr lang="en-US" altLang="zh-CN" sz="2800" dirty="0"/>
              <a:t>char </a:t>
            </a:r>
            <a:r>
              <a:rPr lang="en-US" altLang="zh-CN" sz="2800" dirty="0" err="1"/>
              <a:t>str</a:t>
            </a:r>
            <a:r>
              <a:rPr lang="en-US" altLang="zh-CN" sz="2800" dirty="0" smtClean="0"/>
              <a:t>[5</a:t>
            </a:r>
            <a:r>
              <a:rPr lang="en-US" altLang="zh-CN" sz="2800" dirty="0"/>
              <a:t>][ 10] ;</a:t>
            </a:r>
          </a:p>
          <a:p>
            <a:pPr>
              <a:defRPr/>
            </a:pPr>
            <a:r>
              <a:rPr lang="en-US" altLang="zh-CN" sz="2400" dirty="0"/>
              <a:t>void sort1(char (*p)[10],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n);                 </a:t>
            </a:r>
          </a:p>
          <a:p>
            <a:pPr>
              <a:defRPr/>
            </a:pPr>
            <a:endParaRPr lang="en-US" altLang="zh-CN" sz="2400" b="0" dirty="0"/>
          </a:p>
          <a:p>
            <a:pPr>
              <a:defRPr/>
            </a:pPr>
            <a:r>
              <a:rPr lang="en-US" altLang="zh-CN" sz="2800" dirty="0"/>
              <a:t>char * name[ 5] ;</a:t>
            </a:r>
          </a:p>
          <a:p>
            <a:pPr>
              <a:defRPr/>
            </a:pPr>
            <a:r>
              <a:rPr lang="en-US" altLang="zh-CN" sz="2800" dirty="0"/>
              <a:t>void sort2(char *p[], 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 n);                 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Exercise-sort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034183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Typical usage of array of pointers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Work as a 2D array with columns of varying length. 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An example for an array with fixed column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char name[3]</a:t>
            </a:r>
            <a:r>
              <a:rPr kumimoji="1" lang="en-US" altLang="zh-CN" dirty="0" smtClean="0">
                <a:ea typeface="宋体" panose="02010600030101010101" pitchFamily="2" charset="-122"/>
              </a:rPr>
              <a:t>[N]</a:t>
            </a:r>
            <a:r>
              <a:rPr kumimoji="1" lang="en-US" altLang="zh-CN" dirty="0">
                <a:ea typeface="宋体" panose="02010600030101010101" pitchFamily="2" charset="-122"/>
              </a:rPr>
              <a:t>= {“China”</a:t>
            </a:r>
            <a:r>
              <a:rPr kumimoji="1" lang="en-US" altLang="zh-CN" dirty="0" smtClean="0">
                <a:ea typeface="宋体" panose="02010600030101010101" pitchFamily="2" charset="-122"/>
              </a:rPr>
              <a:t>, </a:t>
            </a:r>
            <a:r>
              <a:rPr kumimoji="1" lang="en-US" altLang="zh-CN" dirty="0">
                <a:ea typeface="宋体" panose="02010600030101010101" pitchFamily="2" charset="-122"/>
              </a:rPr>
              <a:t>“</a:t>
            </a:r>
            <a:r>
              <a:rPr kumimoji="1" lang="en-US" altLang="zh-CN" dirty="0" err="1">
                <a:ea typeface="宋体" panose="02010600030101010101" pitchFamily="2" charset="-122"/>
              </a:rPr>
              <a:t>Japan”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,“</a:t>
            </a:r>
            <a:r>
              <a:rPr kumimoji="1" lang="en-US" altLang="zh-CN" dirty="0" err="1">
                <a:ea typeface="宋体" panose="02010600030101010101" pitchFamily="2" charset="-122"/>
              </a:rPr>
              <a:t>United</a:t>
            </a:r>
            <a:r>
              <a:rPr kumimoji="1" lang="en-US" altLang="zh-CN" dirty="0">
                <a:ea typeface="宋体" panose="02010600030101010101" pitchFamily="2" charset="-122"/>
              </a:rPr>
              <a:t> States”}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</a:p>
          <a:p>
            <a:pPr lvl="1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Array </a:t>
            </a:r>
            <a:r>
              <a:rPr kumimoji="1" lang="en-US" altLang="zh-CN" dirty="0">
                <a:ea typeface="宋体" panose="02010600030101010101" pitchFamily="2" charset="-122"/>
              </a:rPr>
              <a:t>of pointers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Declare an array of pointers, each pointer pointing to the first element of an array. 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These pointed arrays do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NOT </a:t>
            </a:r>
            <a:r>
              <a:rPr kumimoji="1" lang="en-US" altLang="zh-CN" dirty="0">
                <a:ea typeface="宋体" panose="02010600030101010101" pitchFamily="2" charset="-122"/>
              </a:rPr>
              <a:t>need to have identical length.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Examples :char </a:t>
            </a:r>
            <a:r>
              <a:rPr kumimoji="1" lang="en-US" altLang="zh-CN" dirty="0" smtClean="0">
                <a:ea typeface="宋体" panose="02010600030101010101" pitchFamily="2" charset="-122"/>
              </a:rPr>
              <a:t>*Name</a:t>
            </a:r>
            <a:r>
              <a:rPr kumimoji="1" lang="en-US" altLang="zh-CN" dirty="0">
                <a:ea typeface="宋体" panose="02010600030101010101" pitchFamily="2" charset="-122"/>
              </a:rPr>
              <a:t>[3]= </a:t>
            </a:r>
            <a:r>
              <a:rPr kumimoji="1" lang="en-US" altLang="zh-CN" dirty="0" smtClean="0">
                <a:ea typeface="宋体" panose="02010600030101010101" pitchFamily="2" charset="-122"/>
              </a:rPr>
              <a:t>{</a:t>
            </a:r>
            <a:r>
              <a:rPr kumimoji="1" lang="en-US" altLang="zh-CN" dirty="0">
                <a:ea typeface="宋体" panose="02010600030101010101" pitchFamily="2" charset="-122"/>
              </a:rPr>
              <a:t>	“</a:t>
            </a:r>
            <a:r>
              <a:rPr kumimoji="1" lang="en-US" altLang="zh-CN" dirty="0" err="1">
                <a:ea typeface="宋体" panose="02010600030101010101" pitchFamily="2" charset="-122"/>
              </a:rPr>
              <a:t>China”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,“</a:t>
            </a:r>
            <a:r>
              <a:rPr kumimoji="1" lang="en-US" altLang="zh-CN" dirty="0" err="1">
                <a:ea typeface="宋体" panose="02010600030101010101" pitchFamily="2" charset="-122"/>
              </a:rPr>
              <a:t>Japan”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,“</a:t>
            </a:r>
            <a:r>
              <a:rPr kumimoji="1" lang="en-US" altLang="zh-CN" dirty="0" err="1">
                <a:ea typeface="宋体" panose="02010600030101010101" pitchFamily="2" charset="-122"/>
              </a:rPr>
              <a:t>United</a:t>
            </a:r>
            <a:r>
              <a:rPr kumimoji="1" lang="en-US" altLang="zh-CN" dirty="0">
                <a:ea typeface="宋体" panose="02010600030101010101" pitchFamily="2" charset="-122"/>
              </a:rPr>
              <a:t> States”};</a:t>
            </a:r>
          </a:p>
          <a:p>
            <a:pPr lvl="1"/>
            <a:r>
              <a:rPr kumimoji="1" lang="en-US" altLang="zh-CN" dirty="0" smtClean="0">
                <a:ea typeface="宋体" panose="02010600030101010101" pitchFamily="2" charset="-122"/>
              </a:rPr>
              <a:t>This declaration allocate 26 bytes not including the memory for pointers (12 bytes)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67944" y="4963566"/>
            <a:ext cx="4386263" cy="12017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 dirty="0">
                <a:latin typeface="Verdana" panose="020B0604030504040204" pitchFamily="34" charset="0"/>
              </a:rPr>
              <a:t>Name[0]</a:t>
            </a:r>
            <a:r>
              <a:rPr lang="zh-CN" altLang="en-US" b="0" dirty="0">
                <a:latin typeface="Verdana" panose="020B0604030504040204" pitchFamily="34" charset="0"/>
              </a:rPr>
              <a:t>－</a:t>
            </a:r>
            <a:r>
              <a:rPr lang="en-US" altLang="zh-CN" b="0" dirty="0">
                <a:latin typeface="Verdana" panose="020B0604030504040204" pitchFamily="34" charset="0"/>
              </a:rPr>
              <a:t>&gt;China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 dirty="0">
                <a:latin typeface="Verdana" panose="020B0604030504040204" pitchFamily="34" charset="0"/>
              </a:rPr>
              <a:t>Name[1]</a:t>
            </a:r>
            <a:r>
              <a:rPr lang="zh-CN" altLang="en-US" b="0" dirty="0">
                <a:latin typeface="Verdana" panose="020B0604030504040204" pitchFamily="34" charset="0"/>
              </a:rPr>
              <a:t>－</a:t>
            </a:r>
            <a:r>
              <a:rPr lang="en-US" altLang="zh-CN" b="0" dirty="0">
                <a:latin typeface="Verdana" panose="020B0604030504040204" pitchFamily="34" charset="0"/>
              </a:rPr>
              <a:t>&gt;Japan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 dirty="0">
                <a:latin typeface="Verdana" panose="020B0604030504040204" pitchFamily="34" charset="0"/>
              </a:rPr>
              <a:t>Name[0]</a:t>
            </a:r>
            <a:r>
              <a:rPr lang="zh-CN" altLang="en-US" b="0" dirty="0">
                <a:latin typeface="Verdana" panose="020B0604030504040204" pitchFamily="34" charset="0"/>
              </a:rPr>
              <a:t>－</a:t>
            </a:r>
            <a:r>
              <a:rPr lang="en-US" altLang="zh-CN" b="0" dirty="0">
                <a:latin typeface="Verdana" panose="020B0604030504040204" pitchFamily="34" charset="0"/>
              </a:rPr>
              <a:t>&gt;United States</a:t>
            </a:r>
          </a:p>
        </p:txBody>
      </p:sp>
    </p:spTree>
    <p:extLst>
      <p:ext uri="{BB962C8B-B14F-4D97-AF65-F5344CB8AC3E}">
        <p14:creationId xmlns:p14="http://schemas.microsoft.com/office/powerpoint/2010/main" val="357341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the elements</a:t>
            </a:r>
            <a:endParaRPr kumimoji="1" lang="zh-CN" altLang="en-US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Access rows by elements of the array (i.e., pointer to the first element).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 smtClean="0">
              <a:ea typeface="宋体" panose="02010600030101010101" pitchFamily="2" charset="-122"/>
            </a:endParaRP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Access </a:t>
            </a:r>
            <a:r>
              <a:rPr kumimoji="1" lang="en-US" altLang="zh-CN" dirty="0">
                <a:ea typeface="宋体" panose="02010600030101010101" pitchFamily="2" charset="-122"/>
              </a:rPr>
              <a:t>any single element on the </a:t>
            </a:r>
            <a:r>
              <a:rPr kumimoji="1" lang="en-US" altLang="zh-CN" i="1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 err="1">
                <a:ea typeface="宋体" panose="02010600030101010101" pitchFamily="2" charset="-122"/>
              </a:rPr>
              <a:t>th</a:t>
            </a:r>
            <a:r>
              <a:rPr kumimoji="1" lang="en-US" altLang="zh-CN" dirty="0">
                <a:ea typeface="宋体" panose="02010600030101010101" pitchFamily="2" charset="-122"/>
              </a:rPr>
              <a:t> row and </a:t>
            </a:r>
            <a:r>
              <a:rPr kumimoji="1" lang="en-US" altLang="zh-CN" i="1" dirty="0" err="1">
                <a:ea typeface="宋体" panose="02010600030101010101" pitchFamily="2" charset="-122"/>
              </a:rPr>
              <a:t>j</a:t>
            </a:r>
            <a:r>
              <a:rPr kumimoji="1" lang="en-US" altLang="zh-CN" dirty="0" err="1">
                <a:ea typeface="宋体" panose="02010600030101010101" pitchFamily="2" charset="-122"/>
              </a:rPr>
              <a:t>th</a:t>
            </a:r>
            <a:r>
              <a:rPr kumimoji="1" lang="en-US" altLang="zh-CN" dirty="0">
                <a:ea typeface="宋体" panose="02010600030101010101" pitchFamily="2" charset="-122"/>
              </a:rPr>
              <a:t> column in the 2D array </a:t>
            </a:r>
            <a:r>
              <a:rPr kumimoji="1" lang="en-US" altLang="zh-CN" dirty="0">
                <a:ea typeface="宋体" panose="02010600030101010101" pitchFamily="2" charset="-122"/>
              </a:rPr>
              <a:t>by name[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][j</a:t>
            </a:r>
            <a:r>
              <a:rPr kumimoji="1" lang="en-US" altLang="zh-CN" dirty="0" smtClean="0">
                <a:ea typeface="宋体" panose="02010600030101010101" pitchFamily="2" charset="-122"/>
              </a:rPr>
              <a:t>]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*(name[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 + j)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*(*(name +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) + j)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1508" name="矩形 3"/>
          <p:cNvSpPr>
            <a:spLocks noChangeArrowheads="1"/>
          </p:cNvSpPr>
          <p:nvPr/>
        </p:nvSpPr>
        <p:spPr bwMode="auto">
          <a:xfrm>
            <a:off x="1371600" y="1914525"/>
            <a:ext cx="6553200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/>
              <a:t>for( 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&lt;= </a:t>
            </a:r>
            <a:r>
              <a:rPr lang="en-US" altLang="zh-CN" dirty="0" smtClean="0"/>
              <a:t>m; 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 smtClean="0"/>
              <a:t>{   </a:t>
            </a:r>
            <a:r>
              <a:rPr lang="en-US" altLang="zh-CN" dirty="0" err="1" smtClean="0"/>
              <a:t>scanf</a:t>
            </a:r>
            <a:r>
              <a:rPr lang="en-US" altLang="zh-CN" dirty="0" smtClean="0"/>
              <a:t>(</a:t>
            </a:r>
            <a:r>
              <a:rPr lang="en-US" altLang="zh-CN" dirty="0" smtClean="0"/>
              <a:t>“Ns%”, name[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en-US" altLang="zh-CN" dirty="0" smtClean="0"/>
              <a:t>);</a:t>
            </a:r>
          </a:p>
          <a:p>
            <a:pPr eaLnBrk="1" hangingPunct="1">
              <a:buClr>
                <a:srgbClr val="CC0000"/>
              </a:buClr>
              <a:buFontTx/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printf</a:t>
            </a:r>
            <a:r>
              <a:rPr lang="en-US" altLang="zh-CN" dirty="0" smtClean="0"/>
              <a:t>(</a:t>
            </a:r>
            <a:r>
              <a:rPr lang="zh-CN" altLang="en-US" dirty="0" smtClean="0"/>
              <a:t>“</a:t>
            </a:r>
            <a:r>
              <a:rPr lang="en-US" altLang="zh-CN" dirty="0" smtClean="0"/>
              <a:t>%s\n</a:t>
            </a:r>
            <a:r>
              <a:rPr lang="zh-CN" altLang="en-US" dirty="0" smtClean="0"/>
              <a:t>”</a:t>
            </a:r>
            <a:r>
              <a:rPr lang="en-US" altLang="zh-CN" dirty="0" smtClean="0"/>
              <a:t>, name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]);	</a:t>
            </a:r>
            <a:r>
              <a:rPr lang="en-US" altLang="zh-CN" dirty="0" smtClean="0"/>
              <a:t>}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73778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Example: arguments of main function</a:t>
            </a:r>
            <a:endParaRPr kumimoji="1" lang="zh-CN" altLang="en-US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Complete declaration of </a:t>
            </a:r>
            <a:r>
              <a:rPr kumimoji="1" lang="en-US" altLang="zh-CN" i="1" dirty="0">
                <a:ea typeface="宋体" panose="02010600030101010101" pitchFamily="2" charset="-122"/>
              </a:rPr>
              <a:t>main</a:t>
            </a:r>
            <a:r>
              <a:rPr kumimoji="1" lang="en-US" altLang="zh-CN" dirty="0">
                <a:ea typeface="宋体" panose="02010600030101010101" pitchFamily="2" charset="-122"/>
              </a:rPr>
              <a:t> function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argc</a:t>
            </a:r>
            <a:r>
              <a:rPr kumimoji="1" lang="en-US" altLang="zh-CN" dirty="0">
                <a:ea typeface="宋体" panose="02010600030101010101" pitchFamily="2" charset="-122"/>
              </a:rPr>
              <a:t>: count of arguments including the program name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argv</a:t>
            </a:r>
            <a:r>
              <a:rPr kumimoji="1" lang="en-US" altLang="zh-CN" dirty="0">
                <a:ea typeface="宋体" panose="02010600030101010101" pitchFamily="2" charset="-122"/>
              </a:rPr>
              <a:t>: an array of pointers to the argument strings separated by white spaces.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Example: project (program) name is </a:t>
            </a:r>
            <a:r>
              <a:rPr kumimoji="1" lang="en-US" altLang="zh-CN" i="1" dirty="0" err="1">
                <a:ea typeface="宋体" panose="02010600030101010101" pitchFamily="2" charset="-122"/>
              </a:rPr>
              <a:t>myprint</a:t>
            </a:r>
            <a:r>
              <a:rPr kumimoji="1" lang="en-US" altLang="zh-CN" i="1" dirty="0">
                <a:ea typeface="宋体" panose="02010600030101010101" pitchFamily="2" charset="-122"/>
              </a:rPr>
              <a:t>,</a:t>
            </a:r>
            <a:r>
              <a:rPr kumimoji="1" lang="en-US" altLang="zh-CN" dirty="0">
                <a:ea typeface="宋体" panose="02010600030101010101" pitchFamily="2" charset="-122"/>
              </a:rPr>
              <a:t> type on the console window (black window)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myprint</a:t>
            </a:r>
            <a:r>
              <a:rPr kumimoji="1" lang="en-US" altLang="zh-CN" dirty="0">
                <a:ea typeface="宋体" panose="02010600030101010101" pitchFamily="2" charset="-122"/>
              </a:rPr>
              <a:t> hello world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err="1">
                <a:ea typeface="宋体" panose="02010600030101010101" pitchFamily="2" charset="-122"/>
              </a:rPr>
              <a:t>argc</a:t>
            </a:r>
            <a:r>
              <a:rPr kumimoji="1" lang="en-US" altLang="zh-CN" dirty="0">
                <a:ea typeface="宋体" panose="02010600030101010101" pitchFamily="2" charset="-122"/>
              </a:rPr>
              <a:t>: passed the value of 3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err="1">
                <a:ea typeface="宋体" panose="02010600030101010101" pitchFamily="2" charset="-122"/>
              </a:rPr>
              <a:t>argv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2532" name="矩形 3"/>
          <p:cNvSpPr>
            <a:spLocks noChangeArrowheads="1"/>
          </p:cNvSpPr>
          <p:nvPr/>
        </p:nvSpPr>
        <p:spPr bwMode="auto">
          <a:xfrm>
            <a:off x="838200" y="1447800"/>
            <a:ext cx="759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AA0D91"/>
                </a:solidFill>
                <a:latin typeface="Menlo-Regular" charset="-122"/>
              </a:rPr>
              <a:t>int</a:t>
            </a:r>
            <a:r>
              <a:rPr lang="en-US" altLang="zh-CN">
                <a:solidFill>
                  <a:srgbClr val="000000"/>
                </a:solidFill>
                <a:latin typeface="Menlo-Regular" charset="-122"/>
              </a:rPr>
              <a:t> main (</a:t>
            </a:r>
            <a:r>
              <a:rPr lang="en-US" altLang="zh-CN">
                <a:solidFill>
                  <a:srgbClr val="AA0D91"/>
                </a:solidFill>
                <a:latin typeface="Menlo-Regular" charset="-122"/>
              </a:rPr>
              <a:t>int</a:t>
            </a:r>
            <a:r>
              <a:rPr lang="en-US" altLang="zh-CN">
                <a:solidFill>
                  <a:srgbClr val="000000"/>
                </a:solidFill>
                <a:latin typeface="Menlo-Regular" charset="-122"/>
              </a:rPr>
              <a:t> argc, </a:t>
            </a:r>
            <a:r>
              <a:rPr lang="en-US" altLang="zh-CN">
                <a:solidFill>
                  <a:srgbClr val="AA0D91"/>
                </a:solidFill>
                <a:latin typeface="Menlo-Regular" charset="-122"/>
              </a:rPr>
              <a:t>const char</a:t>
            </a:r>
            <a:r>
              <a:rPr lang="en-US" altLang="zh-CN">
                <a:solidFill>
                  <a:srgbClr val="000000"/>
                </a:solidFill>
                <a:latin typeface="Menlo-Regular" charset="-122"/>
              </a:rPr>
              <a:t> * argv[])</a:t>
            </a:r>
            <a:endParaRPr lang="zh-CN" altLang="en-US">
              <a:latin typeface="Arial" panose="020B0604020202020204" pitchFamily="34" charset="0"/>
            </a:endParaRPr>
          </a:p>
        </p:txBody>
      </p:sp>
      <p:grpSp>
        <p:nvGrpSpPr>
          <p:cNvPr id="6" name="组 5"/>
          <p:cNvGrpSpPr>
            <a:grpSpLocks/>
          </p:cNvGrpSpPr>
          <p:nvPr/>
        </p:nvGrpSpPr>
        <p:grpSpPr bwMode="auto">
          <a:xfrm>
            <a:off x="5181600" y="5222875"/>
            <a:ext cx="1609725" cy="1101725"/>
            <a:chOff x="6615987" y="3657600"/>
            <a:chExt cx="1609725" cy="1936800"/>
          </a:xfrm>
        </p:grpSpPr>
        <p:sp>
          <p:nvSpPr>
            <p:cNvPr id="22544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22545" name="Line 8"/>
            <p:cNvSpPr>
              <a:spLocks noChangeShapeType="1"/>
            </p:cNvSpPr>
            <p:nvPr/>
          </p:nvSpPr>
          <p:spPr bwMode="auto">
            <a:xfrm>
              <a:off x="6615987" y="4254827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6" name="Line 9"/>
            <p:cNvSpPr>
              <a:spLocks noChangeShapeType="1"/>
            </p:cNvSpPr>
            <p:nvPr/>
          </p:nvSpPr>
          <p:spPr bwMode="auto">
            <a:xfrm>
              <a:off x="6615987" y="4924613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7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4419600" y="518160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argv</a:t>
            </a: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7391400" y="4110038"/>
            <a:ext cx="1585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“myprint” 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7391400" y="5024438"/>
            <a:ext cx="1125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“hello” 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7391400" y="5786438"/>
            <a:ext cx="1262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“world” 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cxnSp>
        <p:nvCxnSpPr>
          <p:cNvPr id="25" name="肘形连接符 24"/>
          <p:cNvCxnSpPr>
            <a:cxnSpLocks noChangeShapeType="1"/>
            <a:endCxn id="21" idx="1"/>
          </p:cNvCxnSpPr>
          <p:nvPr/>
        </p:nvCxnSpPr>
        <p:spPr bwMode="auto">
          <a:xfrm rot="5400000" flipH="1" flipV="1">
            <a:off x="6552406" y="4571207"/>
            <a:ext cx="1068387" cy="609600"/>
          </a:xfrm>
          <a:prstGeom prst="bentConnector2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26"/>
          <p:cNvCxnSpPr>
            <a:cxnSpLocks noChangeShapeType="1"/>
            <a:stCxn id="22544" idx="3"/>
          </p:cNvCxnSpPr>
          <p:nvPr/>
        </p:nvCxnSpPr>
        <p:spPr bwMode="auto">
          <a:xfrm flipV="1">
            <a:off x="6791325" y="5257800"/>
            <a:ext cx="752475" cy="515938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肘形连接符 28"/>
          <p:cNvCxnSpPr>
            <a:cxnSpLocks noChangeShapeType="1"/>
          </p:cNvCxnSpPr>
          <p:nvPr/>
        </p:nvCxnSpPr>
        <p:spPr bwMode="auto">
          <a:xfrm flipV="1">
            <a:off x="6781800" y="6019800"/>
            <a:ext cx="609600" cy="77788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5334000" y="5181600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0x0012345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5334000" y="5573713"/>
            <a:ext cx="1365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0x0012ABC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5334000" y="58674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0x0012DEF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61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32" grpId="0"/>
      <p:bldP spid="33" grpId="0"/>
      <p:bldP spid="3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to a pointer</a:t>
            </a:r>
            <a:endParaRPr kumimoji="1" lang="zh-CN" altLang="en-US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Array name is a constant address of the first element.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Array name of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an array of </a:t>
            </a:r>
            <a:r>
              <a:rPr kumimoji="1" lang="en-US" altLang="zh-CN">
                <a:ea typeface="宋体" panose="02010600030101010101" pitchFamily="2" charset="-122"/>
              </a:rPr>
              <a:t>pointers is a constant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>
                <a:ea typeface="宋体" panose="02010600030101010101" pitchFamily="2" charset="-122"/>
              </a:rPr>
              <a:t> of the first pointer (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>
                <a:ea typeface="宋体" panose="02010600030101010101" pitchFamily="2" charset="-122"/>
              </a:rPr>
              <a:t>)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Declaration of a pointer of a pointer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The name of of an array of pointer can be assigned to a pointer to pointer.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5925" y="2895600"/>
            <a:ext cx="39020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type_name</a:t>
            </a:r>
            <a:r>
              <a:rPr kumimoji="1"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**</a:t>
            </a:r>
            <a:r>
              <a:rPr kumimoji="1"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pointer_name</a:t>
            </a:r>
            <a:r>
              <a:rPr kumimoji="1"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;</a:t>
            </a:r>
          </a:p>
        </p:txBody>
      </p:sp>
      <p:sp>
        <p:nvSpPr>
          <p:cNvPr id="5" name="线形标注 1 4"/>
          <p:cNvSpPr>
            <a:spLocks/>
          </p:cNvSpPr>
          <p:nvPr/>
        </p:nvSpPr>
        <p:spPr bwMode="auto">
          <a:xfrm>
            <a:off x="5410200" y="3886200"/>
            <a:ext cx="3581400" cy="538163"/>
          </a:xfrm>
          <a:prstGeom prst="borderCallout1">
            <a:avLst>
              <a:gd name="adj1" fmla="val 18750"/>
              <a:gd name="adj2" fmla="val -8333"/>
              <a:gd name="adj3" fmla="val -72366"/>
              <a:gd name="adj4" fmla="val -20292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This variable is a pointer</a:t>
            </a:r>
            <a:endParaRPr kumimoji="1" lang="zh-CN" altLang="en-US"/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3362325" y="2859088"/>
            <a:ext cx="2120900" cy="64611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线形标注 1 6"/>
          <p:cNvSpPr>
            <a:spLocks/>
          </p:cNvSpPr>
          <p:nvPr/>
        </p:nvSpPr>
        <p:spPr bwMode="auto">
          <a:xfrm>
            <a:off x="228600" y="3886200"/>
            <a:ext cx="4724400" cy="538163"/>
          </a:xfrm>
          <a:prstGeom prst="borderCallout1">
            <a:avLst>
              <a:gd name="adj1" fmla="val 18750"/>
              <a:gd name="adj2" fmla="val -8333"/>
              <a:gd name="adj3" fmla="val -48787"/>
              <a:gd name="adj4" fmla="val 44014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The pointer points to a pointer</a:t>
            </a:r>
            <a:endParaRPr kumimoji="1" lang="zh-CN" altLang="en-US"/>
          </a:p>
        </p:txBody>
      </p: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1600200" y="2971800"/>
            <a:ext cx="2120900" cy="6461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3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What is the value of 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ea typeface="宋体" panose="02010600030101010101" pitchFamily="2" charset="-122"/>
              </a:rPr>
              <a:t> and of *(ptr+2) in each case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a.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torf</a:t>
            </a:r>
            <a:r>
              <a:rPr kumimoji="1" lang="en-US" altLang="zh-CN" dirty="0">
                <a:ea typeface="宋体" panose="02010600030101010101" pitchFamily="2" charset="-122"/>
              </a:rPr>
              <a:t>[2][2]={12,14,16}; 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	 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ea typeface="宋体" panose="02010600030101010101" pitchFamily="2" charset="-122"/>
              </a:rPr>
              <a:t>=</a:t>
            </a:r>
            <a:r>
              <a:rPr kumimoji="1" lang="en-US" altLang="zh-CN" dirty="0" err="1">
                <a:ea typeface="宋体" panose="02010600030101010101" pitchFamily="2" charset="-122"/>
              </a:rPr>
              <a:t>torf</a:t>
            </a:r>
            <a:r>
              <a:rPr kumimoji="1" lang="en-US" altLang="zh-CN" dirty="0">
                <a:ea typeface="宋体" panose="02010600030101010101" pitchFamily="2" charset="-122"/>
              </a:rPr>
              <a:t>[0];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b.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fort[2][2]={{12},{14,16} };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	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ea typeface="宋体" panose="02010600030101010101" pitchFamily="2" charset="-122"/>
              </a:rPr>
              <a:t> = fort[0];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What is the value of **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ea typeface="宋体" panose="02010600030101010101" pitchFamily="2" charset="-122"/>
              </a:rPr>
              <a:t> and of **(ptr+1) in each case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a.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torf</a:t>
            </a:r>
            <a:r>
              <a:rPr kumimoji="1" lang="en-US" altLang="zh-CN" dirty="0">
                <a:ea typeface="宋体" panose="02010600030101010101" pitchFamily="2" charset="-122"/>
              </a:rPr>
              <a:t>[2][2]={12,14,16}; 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	 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(*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ea typeface="宋体" panose="02010600030101010101" pitchFamily="2" charset="-122"/>
              </a:rPr>
              <a:t>)[2]=</a:t>
            </a:r>
            <a:r>
              <a:rPr kumimoji="1" lang="en-US" altLang="zh-CN" dirty="0" err="1">
                <a:ea typeface="宋体" panose="02010600030101010101" pitchFamily="2" charset="-122"/>
              </a:rPr>
              <a:t>torf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b.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fort[2][2]={{12},{14,16} };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	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(*</a:t>
            </a:r>
            <a:r>
              <a:rPr kumimoji="1" lang="en-US" altLang="zh-CN" dirty="0" err="1">
                <a:ea typeface="宋体" panose="02010600030101010101" pitchFamily="2" charset="-122"/>
              </a:rPr>
              <a:t>ptr</a:t>
            </a:r>
            <a:r>
              <a:rPr kumimoji="1" lang="en-US" altLang="zh-CN">
                <a:ea typeface="宋体" panose="02010600030101010101" pitchFamily="2" charset="-122"/>
              </a:rPr>
              <a:t>)[2] = fort;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0234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Homework</a:t>
            </a:r>
            <a:endParaRPr kumimoji="1" lang="zh-CN" altLang="en-US" dirty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Write a program to allocate memory for a 2D array with M rows and N columns, where M and N are variables.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We can access the array by a[i][j]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47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the address of a variable</a:t>
            </a:r>
            <a:endParaRPr kumimoji="1" lang="zh-CN" altLang="en-US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dirty="0">
                <a:ea typeface="宋体" panose="02010600030101010101" pitchFamily="2" charset="-122"/>
              </a:rPr>
              <a:t>&amp; operator can be used only with a variable or an object with accessible memory.</a:t>
            </a:r>
          </a:p>
          <a:p>
            <a:pPr marL="457200" lvl="1" indent="0"/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x[10]; p = &amp;x[0]; p = &amp;x[1];</a:t>
            </a:r>
          </a:p>
          <a:p>
            <a:pPr marL="857250" lvl="2" indent="0"/>
            <a:r>
              <a:rPr lang="en-US" altLang="zh-CN" sz="2400" dirty="0">
                <a:ea typeface="宋体" panose="02010600030101010101" pitchFamily="2" charset="-122"/>
              </a:rPr>
              <a:t>125(pointing at constants)    </a:t>
            </a:r>
            <a:r>
              <a:rPr lang="en-US" altLang="zh-CN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  <a:endParaRPr lang="en-US" altLang="zh-CN" sz="24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857250" lvl="2" indent="0"/>
            <a:r>
              <a:rPr lang="en-US" altLang="zh-CN" sz="2400" dirty="0" err="1">
                <a:ea typeface="宋体" panose="02010600030101010101" pitchFamily="2" charset="-122"/>
              </a:rPr>
              <a:t>int</a:t>
            </a:r>
            <a:r>
              <a:rPr lang="en-US" altLang="zh-CN" sz="2400" dirty="0">
                <a:ea typeface="宋体" panose="02010600030101010101" pitchFamily="2" charset="-122"/>
              </a:rPr>
              <a:t> x[10]</a:t>
            </a:r>
            <a:r>
              <a:rPr lang="en-US" altLang="zh-CN" sz="2400" dirty="0" smtClean="0">
                <a:ea typeface="宋体" panose="02010600030101010101" pitchFamily="2" charset="-122"/>
              </a:rPr>
              <a:t>;</a:t>
            </a:r>
            <a:r>
              <a:rPr lang="en-US" altLang="zh-CN" sz="2400" dirty="0">
                <a:ea typeface="宋体" panose="02010600030101010101" pitchFamily="2" charset="-122"/>
              </a:rPr>
              <a:t>	&amp;x (pointing at array names)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</a:p>
          <a:p>
            <a:pPr marL="857250" lvl="2" indent="0"/>
            <a:r>
              <a:rPr lang="en-US" altLang="zh-CN" sz="2400" dirty="0">
                <a:ea typeface="宋体" panose="02010600030101010101" pitchFamily="2" charset="-122"/>
              </a:rPr>
              <a:t>&amp;(</a:t>
            </a:r>
            <a:r>
              <a:rPr lang="en-US" altLang="zh-CN" sz="2400" dirty="0" err="1">
                <a:ea typeface="宋体" panose="02010600030101010101" pitchFamily="2" charset="-122"/>
              </a:rPr>
              <a:t>x+y</a:t>
            </a:r>
            <a:r>
              <a:rPr lang="en-US" altLang="zh-CN" sz="2400" dirty="0">
                <a:ea typeface="宋体" panose="02010600030101010101" pitchFamily="2" charset="-122"/>
              </a:rPr>
              <a:t>)(pointing at expressions)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marL="857250" lvl="2" indent="0"/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Every pointer points to a specific data type.</a:t>
            </a:r>
          </a:p>
          <a:p>
            <a:pPr marL="457200" lvl="1" indent="0"/>
            <a:r>
              <a:rPr lang="en-US" altLang="zh-CN" sz="2400" dirty="0" smtClean="0">
                <a:ea typeface="宋体" panose="02010600030101010101" pitchFamily="2" charset="-122"/>
              </a:rPr>
              <a:t>char name[10], *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pt</a:t>
            </a:r>
            <a:r>
              <a:rPr lang="en-US" altLang="zh-CN" sz="2400" dirty="0" smtClean="0">
                <a:ea typeface="宋体" panose="02010600030101010101" pitchFamily="2" charset="-122"/>
              </a:rPr>
              <a:t> = name;</a:t>
            </a:r>
          </a:p>
          <a:p>
            <a:pPr marL="857250" lvl="2" indent="0"/>
            <a:r>
              <a:rPr lang="en-US" altLang="zh-CN" sz="22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200" dirty="0" smtClean="0"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a = 3; float *p = &amp;a; </a:t>
            </a: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NO(?)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marL="457200" lvl="1" indent="0"/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Homework</a:t>
            </a:r>
            <a:endParaRPr kumimoji="1" lang="zh-CN" altLang="en-US" dirty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Write programs for selecting and insertion sorting algorithms.  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Write a function that returns the difference between the largest and smallest elements of an array-of-double</a:t>
            </a:r>
            <a:r>
              <a:rPr kumimoji="1" lang="en-US" altLang="zh-CN" dirty="0" smtClean="0"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dirty="0">
                <a:ea typeface="宋体" panose="02010600030101010101" pitchFamily="2" charset="-122"/>
              </a:rPr>
              <a:t>Test the function in a simple program.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8021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AE34E7-2A89-47E0-BA55-E0561D5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Homework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9F4B98-9709-407D-893D-9067B65FA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Write a program that prompts the user to enter three sets of five double numbers each.</a:t>
            </a:r>
          </a:p>
          <a:p>
            <a:pPr marL="914400" lvl="1" indent="-457200">
              <a:buAutoNum type="alphaLcPeriod"/>
            </a:pPr>
            <a:r>
              <a:rPr kumimoji="1" lang="en-US" altLang="zh-CN" dirty="0">
                <a:ea typeface="宋体" panose="02010600030101010101" pitchFamily="2" charset="-122"/>
              </a:rPr>
              <a:t>Store the information in a 3by5 array.</a:t>
            </a:r>
          </a:p>
          <a:p>
            <a:pPr marL="914400" lvl="1" indent="-457200">
              <a:buAutoNum type="alphaLcPeriod"/>
            </a:pPr>
            <a:r>
              <a:rPr kumimoji="1" lang="en-US" altLang="zh-CN" dirty="0">
                <a:ea typeface="宋体" panose="02010600030101010101" pitchFamily="2" charset="-122"/>
              </a:rPr>
              <a:t>Compute the average of each set of five values.</a:t>
            </a:r>
          </a:p>
          <a:p>
            <a:pPr marL="914400" lvl="1" indent="-457200">
              <a:buAutoNum type="alphaLcPeriod"/>
            </a:pPr>
            <a:r>
              <a:rPr kumimoji="1" lang="en-US" altLang="zh-CN" dirty="0">
                <a:ea typeface="宋体" panose="02010600030101010101" pitchFamily="2" charset="-122"/>
              </a:rPr>
              <a:t>Compute the average of all the values.</a:t>
            </a:r>
          </a:p>
          <a:p>
            <a:pPr marL="914400" lvl="1" indent="-457200">
              <a:buAutoNum type="alphaLcPeriod"/>
            </a:pPr>
            <a:r>
              <a:rPr kumimoji="1" lang="en-US" altLang="zh-CN" dirty="0">
                <a:ea typeface="宋体" panose="02010600030101010101" pitchFamily="2" charset="-122"/>
              </a:rPr>
              <a:t>Determine the largest value of the 15 values.</a:t>
            </a:r>
          </a:p>
          <a:p>
            <a:pPr marL="914400" lvl="1" indent="-457200">
              <a:buAutoNum type="alphaLcPeriod"/>
            </a:pPr>
            <a:r>
              <a:rPr kumimoji="1" lang="en-US" altLang="zh-CN" dirty="0">
                <a:ea typeface="宋体" panose="02010600030101010101" pitchFamily="2" charset="-122"/>
              </a:rPr>
              <a:t>Report the results.</a:t>
            </a:r>
          </a:p>
          <a:p>
            <a:pPr marL="457200" lvl="1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Each major task (b-d) should be handled by a separate function. Accomplish task b by using a function that computes and returns the average of a one-dimensional array; use a loop to call this function three times. The other tasks should take the entire array as an argument, and the functions performing tasks c and d should return the answer to the caller.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05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Dereferencing operator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unary operator * accesses the object to which the pointer points</a:t>
            </a:r>
            <a:r>
              <a:rPr kumimoji="1" lang="en-US" altLang="zh-CN" dirty="0" smtClean="0">
                <a:ea typeface="宋体" panose="02010600030101010101" pitchFamily="2" charset="-122"/>
              </a:rPr>
              <a:t>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General form: precede to a pointer variable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endParaRPr kumimoji="1" lang="en-US" altLang="zh-CN" i="1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If a pointer points to the valid address of a variable, 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r>
              <a:rPr kumimoji="1" lang="en-US" altLang="zh-CN" i="1" dirty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can be used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 any context </a:t>
            </a:r>
            <a:r>
              <a:rPr kumimoji="1" lang="en-US" altLang="zh-CN" dirty="0">
                <a:ea typeface="宋体" panose="02010600030101010101" pitchFamily="2" charset="-122"/>
              </a:rPr>
              <a:t>where the variable could (can be used as a variable name).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	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Can *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pointer_name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be a l-value?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Pay attention to the difference between the declaration of a pointer and dereference operator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a = 3, *p;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p = &amp;a;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printf</a:t>
            </a:r>
            <a:r>
              <a:rPr kumimoji="1" lang="en-US" altLang="zh-CN" dirty="0">
                <a:ea typeface="宋体" panose="02010600030101010101" pitchFamily="2" charset="-122"/>
              </a:rPr>
              <a:t>(“%d”, *p);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973138" y="1125538"/>
            <a:ext cx="43195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int a = 451, b  =1000 ;</a:t>
            </a:r>
          </a:p>
          <a:p>
            <a:pPr>
              <a:lnSpc>
                <a:spcPct val="120000"/>
              </a:lnSpc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a);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printf(“%x\n”,  &amp;a);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*(&amp;a)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int *iPtr = &amp;b  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printf(“%p\n”,  ? 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?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  printf(“%d\n”,   ? );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b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096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149350"/>
            <a:ext cx="33718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AF8D7DB0-2C50-9F4C-A0A5-71281A815C92}" type="datetime1">
              <a:rPr lang="zh-CN" altLang="en-US" sz="1400" b="0"/>
              <a:pPr algn="ctr"/>
              <a:t>18/12/6</a:t>
            </a:fld>
            <a:endParaRPr lang="en-US" altLang="zh-CN" sz="1400" b="0"/>
          </a:p>
        </p:txBody>
      </p:sp>
      <p:sp>
        <p:nvSpPr>
          <p:cNvPr id="4096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AB6B8275-BE5B-FF44-A047-330A9D6A2D35}" type="slidenum">
              <a:rPr lang="en-US" altLang="zh-CN" sz="1200" b="0"/>
              <a:pPr/>
              <a:t>13</a:t>
            </a:fld>
            <a:endParaRPr lang="en-US" altLang="zh-CN" sz="1200" b="0"/>
          </a:p>
        </p:txBody>
      </p:sp>
      <p:sp>
        <p:nvSpPr>
          <p:cNvPr id="9" name="线形标注 2 8"/>
          <p:cNvSpPr>
            <a:spLocks/>
          </p:cNvSpPr>
          <p:nvPr/>
        </p:nvSpPr>
        <p:spPr bwMode="auto">
          <a:xfrm>
            <a:off x="4559300" y="3789363"/>
            <a:ext cx="4584700" cy="23034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958"/>
              <a:gd name="adj6" fmla="val -24801"/>
            </a:avLst>
          </a:prstGeom>
          <a:gradFill rotWithShape="1">
            <a:gsLst>
              <a:gs pos="0">
                <a:srgbClr val="E4FEFF"/>
              </a:gs>
              <a:gs pos="35001">
                <a:srgbClr val="EBFEFF"/>
              </a:gs>
              <a:gs pos="100000">
                <a:srgbClr val="F6FFFF"/>
              </a:gs>
            </a:gsLst>
            <a:lin ang="162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&amp;b, 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*</a:t>
            </a: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b, 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 *&amp;</a:t>
            </a:r>
            <a:r>
              <a:rPr kumimoji="1" lang="en-US" altLang="zh-CN" sz="2400" dirty="0" err="1"/>
              <a:t>iPtr</a:t>
            </a:r>
            <a:r>
              <a:rPr kumimoji="1" lang="en-US" altLang="zh-CN" sz="2400" dirty="0"/>
              <a:t>, &amp;*</a:t>
            </a:r>
            <a:r>
              <a:rPr kumimoji="1" lang="en-US" altLang="zh-CN" sz="2400" dirty="0" err="1"/>
              <a:t>iPtr</a:t>
            </a:r>
            <a:endParaRPr kumimoji="1" lang="en-US" altLang="zh-CN" sz="2400" dirty="0"/>
          </a:p>
          <a:p>
            <a:pPr eaLnBrk="0" hangingPunct="0">
              <a:lnSpc>
                <a:spcPct val="120000"/>
              </a:lnSpc>
              <a:defRPr/>
            </a:pPr>
            <a:r>
              <a:rPr kumimoji="1" lang="en-US" altLang="zh-CN" sz="2400" dirty="0"/>
              <a:t>*&amp;b, &amp;*</a:t>
            </a:r>
            <a:r>
              <a:rPr kumimoji="1" lang="en-US" altLang="zh-CN" sz="2400" dirty="0" smtClean="0"/>
              <a:t>b</a:t>
            </a:r>
            <a:endParaRPr kumimoji="1" lang="en-US" altLang="zh-CN" sz="2400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Dereferencing operator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6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971550" y="1212850"/>
            <a:ext cx="7981950" cy="525780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int *p = 0, num = 1;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      p = &amp;num;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*p = 100;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endParaRPr kumimoji="0" lang="en-US" altLang="zh-CN" sz="2400">
              <a:solidFill>
                <a:srgbClr val="000000"/>
              </a:solidFill>
              <a:latin typeface="Times New Roman" charset="0"/>
              <a:ea typeface="宋体" charset="0"/>
            </a:endParaRP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 (*p) ++;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num =  *p --;</a:t>
            </a:r>
          </a:p>
          <a:p>
            <a:pPr>
              <a:lnSpc>
                <a:spcPct val="150000"/>
              </a:lnSpc>
              <a:buFont typeface="Wingdings" charset="0"/>
              <a:buNone/>
            </a:pPr>
            <a:r>
              <a:rPr kumimoji="0" lang="en-US" altLang="zh-CN" sz="2400">
                <a:solidFill>
                  <a:srgbClr val="000000"/>
                </a:solidFill>
                <a:latin typeface="Times New Roman" charset="0"/>
                <a:ea typeface="宋体" charset="0"/>
              </a:rPr>
              <a:t>	printf(“%d %d\n”, num ,*p );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5649913" y="1654175"/>
            <a:ext cx="1066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7707313" y="2492375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kumimoji="1" lang="zh-CN" sz="2400" smtClean="0"/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5878513" y="11969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/>
              <a:t>p</a:t>
            </a:r>
          </a:p>
        </p:txBody>
      </p:sp>
      <p:sp>
        <p:nvSpPr>
          <p:cNvPr id="32774" name="Rectangle 8"/>
          <p:cNvSpPr>
            <a:spLocks noChangeArrowheads="1"/>
          </p:cNvSpPr>
          <p:nvPr/>
        </p:nvSpPr>
        <p:spPr bwMode="auto">
          <a:xfrm>
            <a:off x="7707313" y="1654175"/>
            <a:ext cx="1066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1990" name="Group 9"/>
          <p:cNvGrpSpPr>
            <a:grpSpLocks/>
          </p:cNvGrpSpPr>
          <p:nvPr/>
        </p:nvGrpSpPr>
        <p:grpSpPr bwMode="auto">
          <a:xfrm>
            <a:off x="5695950" y="1196975"/>
            <a:ext cx="2979738" cy="1066800"/>
            <a:chOff x="2928" y="816"/>
            <a:chExt cx="1877" cy="672"/>
          </a:xfrm>
        </p:grpSpPr>
        <p:sp>
          <p:nvSpPr>
            <p:cNvPr id="32785" name="Line 10"/>
            <p:cNvSpPr>
              <a:spLocks noChangeShapeType="1"/>
            </p:cNvSpPr>
            <p:nvPr/>
          </p:nvSpPr>
          <p:spPr bwMode="auto">
            <a:xfrm>
              <a:off x="3600" y="1392"/>
              <a:ext cx="62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2786" name="Text Box 11"/>
            <p:cNvSpPr txBox="1">
              <a:spLocks noChangeArrowheads="1"/>
            </p:cNvSpPr>
            <p:nvPr/>
          </p:nvSpPr>
          <p:spPr bwMode="auto">
            <a:xfrm>
              <a:off x="4170" y="816"/>
              <a:ext cx="6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400" smtClean="0"/>
                <a:t>num</a:t>
              </a:r>
            </a:p>
          </p:txBody>
        </p:sp>
        <p:sp>
          <p:nvSpPr>
            <p:cNvPr id="32787" name="Text Box 12"/>
            <p:cNvSpPr txBox="1">
              <a:spLocks noChangeArrowheads="1"/>
            </p:cNvSpPr>
            <p:nvPr/>
          </p:nvSpPr>
          <p:spPr bwMode="auto">
            <a:xfrm>
              <a:off x="2928" y="1200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en-US" altLang="zh-CN" sz="2400" smtClean="0"/>
                <a:t>&amp;num</a:t>
              </a:r>
            </a:p>
          </p:txBody>
        </p:sp>
      </p:grpSp>
      <p:sp>
        <p:nvSpPr>
          <p:cNvPr id="32776" name="Text Box 13"/>
          <p:cNvSpPr txBox="1">
            <a:spLocks noChangeArrowheads="1"/>
          </p:cNvSpPr>
          <p:nvPr/>
        </p:nvSpPr>
        <p:spPr bwMode="auto">
          <a:xfrm>
            <a:off x="7829550" y="1882775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/>
              <a:t>100</a:t>
            </a:r>
          </a:p>
        </p:txBody>
      </p:sp>
      <p:sp>
        <p:nvSpPr>
          <p:cNvPr id="989199" name="AutoShape 15"/>
          <p:cNvSpPr>
            <a:spLocks noChangeArrowheads="1"/>
          </p:cNvSpPr>
          <p:nvPr/>
        </p:nvSpPr>
        <p:spPr bwMode="auto">
          <a:xfrm>
            <a:off x="3387725" y="3284538"/>
            <a:ext cx="1760538" cy="504825"/>
          </a:xfrm>
          <a:prstGeom prst="wedgeRectCallout">
            <a:avLst>
              <a:gd name="adj1" fmla="val -83949"/>
              <a:gd name="adj2" fmla="val 5007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kumimoji="1" lang="en-US" altLang="zh-CN" sz="2400"/>
              <a:t>num++;</a:t>
            </a:r>
          </a:p>
        </p:txBody>
      </p:sp>
      <p:pic>
        <p:nvPicPr>
          <p:cNvPr id="989209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547938"/>
            <a:ext cx="5184775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9210" name="AutoShape 26"/>
          <p:cNvSpPr>
            <a:spLocks noChangeArrowheads="1"/>
          </p:cNvSpPr>
          <p:nvPr/>
        </p:nvSpPr>
        <p:spPr bwMode="auto">
          <a:xfrm>
            <a:off x="4891088" y="4581525"/>
            <a:ext cx="3311525" cy="792163"/>
          </a:xfrm>
          <a:prstGeom prst="wedgeRectCallout">
            <a:avLst>
              <a:gd name="adj1" fmla="val -105782"/>
              <a:gd name="adj2" fmla="val -6273"/>
            </a:avLst>
          </a:prstGeom>
          <a:solidFill>
            <a:srgbClr val="E5FF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kumimoji="1" lang="en-US" altLang="zh-CN" sz="2400"/>
              <a:t>*(p--)</a:t>
            </a:r>
          </a:p>
          <a:p>
            <a:pPr>
              <a:defRPr/>
            </a:pPr>
            <a:r>
              <a:rPr kumimoji="1" lang="en-US" altLang="zh-CN" sz="2400"/>
              <a:t>num = *p;   p-- ;</a:t>
            </a:r>
          </a:p>
        </p:txBody>
      </p:sp>
      <p:sp>
        <p:nvSpPr>
          <p:cNvPr id="41997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B25041A2-6659-CE4F-BD37-3EDFF8615FC7}" type="datetime1">
              <a:rPr lang="zh-CN" altLang="en-US" sz="1400" b="0"/>
              <a:pPr algn="ctr"/>
              <a:t>18/12/6</a:t>
            </a:fld>
            <a:endParaRPr lang="en-US" altLang="zh-CN" sz="1400" b="0"/>
          </a:p>
        </p:txBody>
      </p:sp>
      <p:sp>
        <p:nvSpPr>
          <p:cNvPr id="4199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BAE78B84-89BE-8F47-B545-94B537359560}" type="slidenum">
              <a:rPr lang="en-US" altLang="zh-CN" sz="1400" b="0"/>
              <a:pPr/>
              <a:t>14</a:t>
            </a:fld>
            <a:endParaRPr lang="en-US" altLang="zh-CN" sz="1400" b="0"/>
          </a:p>
        </p:txBody>
      </p:sp>
      <p:sp>
        <p:nvSpPr>
          <p:cNvPr id="2" name="右箭头 1"/>
          <p:cNvSpPr/>
          <p:nvPr/>
        </p:nvSpPr>
        <p:spPr bwMode="auto">
          <a:xfrm>
            <a:off x="6716713" y="1989138"/>
            <a:ext cx="1022350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zh-CN" altLang="en-US" sz="1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Dereferencing operator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14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89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89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98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199" grpId="0" animBg="1" autoUpdateAnimBg="0"/>
      <p:bldP spid="989210" grpId="0" animBg="1" autoUpdateAnimBg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 example to illustrate pointers</a:t>
            </a:r>
            <a:endParaRPr kumimoji="1" lang="zh-CN" altLang="en-US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#include &lt;</a:t>
            </a:r>
            <a:r>
              <a:rPr lang="en-US" altLang="zh-CN" dirty="0" err="1">
                <a:ea typeface="宋体" panose="02010600030101010101" pitchFamily="2" charset="-122"/>
              </a:rPr>
              <a:t>stdio.h</a:t>
            </a:r>
            <a:r>
              <a:rPr lang="en-US" altLang="zh-CN" dirty="0">
                <a:ea typeface="宋体" panose="02010600030101010101" pitchFamily="2" charset="-122"/>
              </a:rPr>
              <a:t>&gt;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#define NULL 0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main()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i1=3,i2=4;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*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 = NULL ;  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=&amp;i1; 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=&amp;i2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9900"/>
                </a:solidFill>
                <a:ea typeface="宋体" panose="02010600030101010101" pitchFamily="2" charset="-122"/>
              </a:rPr>
              <a:t>/*Swap the values of pointer variables*/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p=p1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 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p1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p2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p2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p3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>
                <a:ea typeface="宋体" panose="02010600030101010101" pitchFamily="2" charset="-122"/>
              </a:rPr>
              <a:t>("i1=%d\ni2=%d\n",i1,i2);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>
                <a:ea typeface="宋体" panose="02010600030101010101" pitchFamily="2" charset="-122"/>
              </a:rPr>
              <a:t>("*pi1=%d\n*pi2=%d\n",*</a:t>
            </a:r>
            <a:r>
              <a:rPr lang="en-US" altLang="zh-CN" dirty="0" smtClean="0">
                <a:ea typeface="宋体" panose="02010600030101010101" pitchFamily="2" charset="-122"/>
              </a:rPr>
              <a:t>p1</a:t>
            </a:r>
            <a:r>
              <a:rPr lang="en-US" altLang="zh-CN" dirty="0">
                <a:ea typeface="宋体" panose="02010600030101010101" pitchFamily="2" charset="-122"/>
              </a:rPr>
              <a:t>,*</a:t>
            </a:r>
            <a:r>
              <a:rPr lang="en-US" altLang="zh-CN" dirty="0" smtClean="0">
                <a:ea typeface="宋体" panose="02010600030101010101" pitchFamily="2" charset="-122"/>
              </a:rPr>
              <a:t>p2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609600" indent="-609600">
              <a:buClr>
                <a:srgbClr val="0000CC"/>
              </a:buClr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printf</a:t>
            </a:r>
            <a:r>
              <a:rPr lang="en-US" altLang="zh-CN" dirty="0" smtClean="0">
                <a:ea typeface="宋体" panose="02010600030101010101" pitchFamily="2" charset="-122"/>
              </a:rPr>
              <a:t>(“ pi1</a:t>
            </a:r>
            <a:r>
              <a:rPr lang="en-US" altLang="zh-CN" dirty="0">
                <a:ea typeface="宋体" panose="02010600030101010101" pitchFamily="2" charset="-122"/>
              </a:rPr>
              <a:t>=%d\</a:t>
            </a:r>
            <a:r>
              <a:rPr lang="en-US" altLang="zh-CN" dirty="0" smtClean="0">
                <a:ea typeface="宋体" panose="02010600030101010101" pitchFamily="2" charset="-122"/>
              </a:rPr>
              <a:t>n pi2</a:t>
            </a:r>
            <a:r>
              <a:rPr lang="en-US" altLang="zh-CN" dirty="0">
                <a:ea typeface="宋体" panose="02010600030101010101" pitchFamily="2" charset="-122"/>
              </a:rPr>
              <a:t>=%d\</a:t>
            </a:r>
            <a:r>
              <a:rPr lang="en-US" altLang="zh-CN" dirty="0" smtClean="0">
                <a:ea typeface="宋体" panose="02010600030101010101" pitchFamily="2" charset="-122"/>
              </a:rPr>
              <a:t>n”, p1,p2</a:t>
            </a:r>
            <a:r>
              <a:rPr lang="en-US" altLang="zh-CN" dirty="0">
                <a:ea typeface="宋体" panose="02010600030101010101" pitchFamily="2" charset="-122"/>
              </a:rPr>
              <a:t>);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return 0;</a:t>
            </a:r>
          </a:p>
          <a:p>
            <a:pPr marL="609600" indent="-609600"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} </a:t>
            </a:r>
          </a:p>
          <a:p>
            <a:pPr marL="609600" indent="-609600"/>
            <a:endParaRPr kumimoji="1"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724525" y="1954361"/>
            <a:ext cx="838200" cy="792163"/>
            <a:chOff x="3413" y="903"/>
            <a:chExt cx="528" cy="499"/>
          </a:xfrm>
        </p:grpSpPr>
        <p:sp>
          <p:nvSpPr>
            <p:cNvPr id="5" name="AutoShape 24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6" name="Text Box 25"/>
            <p:cNvSpPr txBox="1">
              <a:spLocks noChangeArrowheads="1"/>
            </p:cNvSpPr>
            <p:nvPr/>
          </p:nvSpPr>
          <p:spPr bwMode="auto">
            <a:xfrm>
              <a:off x="3512" y="903"/>
              <a:ext cx="2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185025" y="2273449"/>
            <a:ext cx="1444625" cy="433387"/>
            <a:chOff x="4520" y="1296"/>
            <a:chExt cx="910" cy="273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4520" y="1311"/>
              <a:ext cx="642" cy="258"/>
            </a:xfrm>
            <a:prstGeom prst="flowChartProcess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    10    </a:t>
              </a:r>
            </a:p>
          </p:txBody>
        </p:sp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5192" y="1296"/>
              <a:ext cx="2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i1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5724525" y="4087961"/>
            <a:ext cx="838200" cy="792163"/>
            <a:chOff x="3413" y="903"/>
            <a:chExt cx="528" cy="499"/>
          </a:xfrm>
        </p:grpSpPr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12" name="Text Box 31"/>
            <p:cNvSpPr txBox="1">
              <a:spLocks noChangeArrowheads="1"/>
            </p:cNvSpPr>
            <p:nvPr/>
          </p:nvSpPr>
          <p:spPr bwMode="auto">
            <a:xfrm>
              <a:off x="3512" y="903"/>
              <a:ext cx="2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p2</a:t>
              </a:r>
            </a:p>
          </p:txBody>
        </p:sp>
      </p:grpSp>
      <p:grpSp>
        <p:nvGrpSpPr>
          <p:cNvPr id="13" name="Group 32"/>
          <p:cNvGrpSpPr>
            <a:grpSpLocks/>
          </p:cNvGrpSpPr>
          <p:nvPr/>
        </p:nvGrpSpPr>
        <p:grpSpPr bwMode="auto">
          <a:xfrm>
            <a:off x="7177088" y="4392761"/>
            <a:ext cx="1430337" cy="447675"/>
            <a:chOff x="4515" y="2631"/>
            <a:chExt cx="901" cy="282"/>
          </a:xfrm>
        </p:grpSpPr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4515" y="2655"/>
              <a:ext cx="642" cy="258"/>
            </a:xfrm>
            <a:prstGeom prst="flowChartProcess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    20    </a:t>
              </a:r>
            </a:p>
          </p:txBody>
        </p:sp>
        <p:sp>
          <p:nvSpPr>
            <p:cNvPr id="15" name="Text Box 34"/>
            <p:cNvSpPr txBox="1">
              <a:spLocks noChangeArrowheads="1"/>
            </p:cNvSpPr>
            <p:nvPr/>
          </p:nvSpPr>
          <p:spPr bwMode="auto">
            <a:xfrm>
              <a:off x="5178" y="2631"/>
              <a:ext cx="23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i2</a:t>
              </a:r>
            </a:p>
          </p:txBody>
        </p:sp>
      </p:grpSp>
      <p:grpSp>
        <p:nvGrpSpPr>
          <p:cNvPr id="16" name="Group 35"/>
          <p:cNvGrpSpPr>
            <a:grpSpLocks/>
          </p:cNvGrpSpPr>
          <p:nvPr/>
        </p:nvGrpSpPr>
        <p:grpSpPr bwMode="auto">
          <a:xfrm>
            <a:off x="5724525" y="3021161"/>
            <a:ext cx="838200" cy="792163"/>
            <a:chOff x="3413" y="903"/>
            <a:chExt cx="528" cy="499"/>
          </a:xfrm>
        </p:grpSpPr>
        <p:sp>
          <p:nvSpPr>
            <p:cNvPr id="17" name="AutoShape 36"/>
            <p:cNvSpPr>
              <a:spLocks noChangeArrowheads="1"/>
            </p:cNvSpPr>
            <p:nvPr/>
          </p:nvSpPr>
          <p:spPr bwMode="auto">
            <a:xfrm>
              <a:off x="3413" y="1144"/>
              <a:ext cx="528" cy="258"/>
            </a:xfrm>
            <a:prstGeom prst="flowChartProcess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53882" dir="18900000" algn="ctr" rotWithShape="0">
                <a:schemeClr val="bg2">
                  <a:alpha val="74998"/>
                </a:scheme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2000"/>
                <a:t> </a:t>
              </a:r>
            </a:p>
          </p:txBody>
        </p:sp>
        <p:sp>
          <p:nvSpPr>
            <p:cNvPr id="18" name="Text Box 37"/>
            <p:cNvSpPr txBox="1">
              <a:spLocks noChangeArrowheads="1"/>
            </p:cNvSpPr>
            <p:nvPr/>
          </p:nvSpPr>
          <p:spPr bwMode="auto">
            <a:xfrm>
              <a:off x="3552" y="903"/>
              <a:ext cx="20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2000" smtClean="0"/>
                <a:t>p</a:t>
              </a:r>
            </a:p>
          </p:txBody>
        </p:sp>
      </p:grpSp>
      <p:sp>
        <p:nvSpPr>
          <p:cNvPr id="19" name="Line 38"/>
          <p:cNvSpPr>
            <a:spLocks noChangeShapeType="1"/>
          </p:cNvSpPr>
          <p:nvPr/>
        </p:nvSpPr>
        <p:spPr bwMode="auto">
          <a:xfrm>
            <a:off x="6570663" y="2502049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>
            <a:off x="6562725" y="4635649"/>
            <a:ext cx="6858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7378700" y="1878161"/>
            <a:ext cx="639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p1</a:t>
            </a:r>
          </a:p>
        </p:txBody>
      </p:sp>
      <p:sp>
        <p:nvSpPr>
          <p:cNvPr id="22" name="Text Box 41"/>
          <p:cNvSpPr txBox="1">
            <a:spLocks noChangeArrowheads="1"/>
          </p:cNvSpPr>
          <p:nvPr/>
        </p:nvSpPr>
        <p:spPr bwMode="auto">
          <a:xfrm>
            <a:off x="7758113" y="4026049"/>
            <a:ext cx="6397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p2</a:t>
            </a:r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 flipV="1">
            <a:off x="6562725" y="2654449"/>
            <a:ext cx="9906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Text Box 43"/>
          <p:cNvSpPr txBox="1">
            <a:spLocks noChangeArrowheads="1"/>
          </p:cNvSpPr>
          <p:nvPr/>
        </p:nvSpPr>
        <p:spPr bwMode="auto">
          <a:xfrm>
            <a:off x="7991475" y="1878161"/>
            <a:ext cx="512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</a:t>
            </a:r>
          </a:p>
        </p:txBody>
      </p:sp>
      <p:sp>
        <p:nvSpPr>
          <p:cNvPr id="25" name="Line 44"/>
          <p:cNvSpPr>
            <a:spLocks noChangeShapeType="1"/>
          </p:cNvSpPr>
          <p:nvPr/>
        </p:nvSpPr>
        <p:spPr bwMode="auto">
          <a:xfrm>
            <a:off x="6562725" y="2502049"/>
            <a:ext cx="1143000" cy="1981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Rectangle 45"/>
          <p:cNvSpPr>
            <a:spLocks noChangeArrowheads="1"/>
          </p:cNvSpPr>
          <p:nvPr/>
        </p:nvSpPr>
        <p:spPr bwMode="auto">
          <a:xfrm>
            <a:off x="5842000" y="2349649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27" name="Rectangle 46"/>
          <p:cNvSpPr>
            <a:spLocks noChangeArrowheads="1"/>
          </p:cNvSpPr>
          <p:nvPr/>
        </p:nvSpPr>
        <p:spPr bwMode="auto">
          <a:xfrm>
            <a:off x="5842000" y="4437211"/>
            <a:ext cx="53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&amp;i2</a:t>
            </a: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5876925" y="3429149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29" name="Rectangle 48"/>
          <p:cNvSpPr>
            <a:spLocks noChangeArrowheads="1"/>
          </p:cNvSpPr>
          <p:nvPr/>
        </p:nvSpPr>
        <p:spPr bwMode="auto">
          <a:xfrm>
            <a:off x="5805488" y="2349649"/>
            <a:ext cx="539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&amp;i2</a:t>
            </a:r>
          </a:p>
        </p:txBody>
      </p:sp>
      <p:sp>
        <p:nvSpPr>
          <p:cNvPr id="30" name="Rectangle 49"/>
          <p:cNvSpPr>
            <a:spLocks noChangeArrowheads="1"/>
          </p:cNvSpPr>
          <p:nvPr/>
        </p:nvSpPr>
        <p:spPr bwMode="auto">
          <a:xfrm>
            <a:off x="5876925" y="4502299"/>
            <a:ext cx="539750" cy="3667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1800">
                <a:latin typeface="Arial" charset="0"/>
              </a:rPr>
              <a:t>&amp;i1</a:t>
            </a:r>
          </a:p>
        </p:txBody>
      </p:sp>
      <p:sp>
        <p:nvSpPr>
          <p:cNvPr id="31" name="Line 50"/>
          <p:cNvSpPr>
            <a:spLocks noChangeShapeType="1"/>
          </p:cNvSpPr>
          <p:nvPr/>
        </p:nvSpPr>
        <p:spPr bwMode="auto">
          <a:xfrm flipV="1">
            <a:off x="6562725" y="2654449"/>
            <a:ext cx="1143000" cy="1981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Text Box 51"/>
          <p:cNvSpPr txBox="1">
            <a:spLocks noChangeArrowheads="1"/>
          </p:cNvSpPr>
          <p:nvPr/>
        </p:nvSpPr>
        <p:spPr bwMode="auto">
          <a:xfrm>
            <a:off x="7389813" y="1844824"/>
            <a:ext cx="639762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defRPr/>
            </a:pPr>
            <a:r>
              <a:rPr kumimoji="1" lang="en-US" altLang="zh-CN" sz="2000" smtClean="0"/>
              <a:t>* p2</a:t>
            </a:r>
          </a:p>
        </p:txBody>
      </p:sp>
      <p:sp>
        <p:nvSpPr>
          <p:cNvPr id="33" name="Text Box 52"/>
          <p:cNvSpPr txBox="1">
            <a:spLocks noChangeArrowheads="1"/>
          </p:cNvSpPr>
          <p:nvPr/>
        </p:nvSpPr>
        <p:spPr bwMode="auto">
          <a:xfrm>
            <a:off x="7677150" y="4054624"/>
            <a:ext cx="639763" cy="3667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kumimoji="1" lang="en-US" altLang="zh-CN" sz="2000" smtClean="0"/>
              <a:t>* p1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8" grpId="0"/>
      <p:bldP spid="29" grpId="0" animBg="1"/>
      <p:bldP spid="30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Figure demonstration</a:t>
            </a:r>
            <a:endParaRPr kumimoji="1"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08112" y="1061676"/>
            <a:ext cx="6516216" cy="2591479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i1=3,i2=4;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*</a:t>
            </a:r>
            <a:r>
              <a:rPr lang="en-US" altLang="zh-CN" sz="2800" dirty="0" smtClean="0"/>
              <a:t>p1,</a:t>
            </a:r>
            <a:r>
              <a:rPr lang="en-US" altLang="zh-CN" sz="2800" dirty="0"/>
              <a:t>*</a:t>
            </a:r>
            <a:r>
              <a:rPr lang="en-US" altLang="zh-CN" sz="2800" dirty="0" smtClean="0"/>
              <a:t>p2,</a:t>
            </a:r>
            <a:r>
              <a:rPr lang="en-US" altLang="zh-CN" sz="2800" dirty="0"/>
              <a:t>*</a:t>
            </a:r>
            <a:r>
              <a:rPr lang="en-US" altLang="zh-CN" sz="2800" dirty="0" smtClean="0"/>
              <a:t>p;</a:t>
            </a:r>
          </a:p>
          <a:p>
            <a:pPr eaLnBrk="1" hangingPunct="1">
              <a:buClr>
                <a:srgbClr val="0000CC"/>
              </a:buClr>
              <a:buNone/>
            </a:pPr>
            <a:r>
              <a:rPr lang="en-US" altLang="zh-CN" sz="2800" dirty="0" smtClean="0"/>
              <a:t>p1</a:t>
            </a:r>
            <a:r>
              <a:rPr lang="en-US" altLang="zh-CN" sz="2800" dirty="0"/>
              <a:t>=&amp;</a:t>
            </a:r>
            <a:r>
              <a:rPr lang="en-US" altLang="zh-CN" sz="2800" dirty="0" smtClean="0"/>
              <a:t>i1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; p2</a:t>
            </a:r>
            <a:r>
              <a:rPr lang="en-US" altLang="zh-CN" sz="2800" dirty="0"/>
              <a:t>=&amp;</a:t>
            </a:r>
            <a:r>
              <a:rPr lang="en-US" altLang="zh-CN" sz="2800" dirty="0" smtClean="0"/>
              <a:t>i2;  p </a:t>
            </a:r>
            <a:r>
              <a:rPr lang="en-US" altLang="zh-CN" sz="2800" dirty="0"/>
              <a:t>= 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pi3</a:t>
            </a:r>
            <a:r>
              <a:rPr lang="en-US" altLang="zh-CN" sz="2800" dirty="0">
                <a:solidFill>
                  <a:srgbClr val="FF0000"/>
                </a:solidFill>
              </a:rPr>
              <a:t>=pi1;   pi1=pi2;  pi2=pi3;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 dirty="0"/>
              <a:t> 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971600" y="3879744"/>
            <a:ext cx="7344816" cy="23575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err="1"/>
              <a:t>int</a:t>
            </a:r>
            <a:r>
              <a:rPr lang="en-US" altLang="zh-CN" sz="3200" dirty="0"/>
              <a:t> i1=3,i2=4;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err="1"/>
              <a:t>int</a:t>
            </a:r>
            <a:r>
              <a:rPr lang="en-US" altLang="zh-CN" sz="3200" dirty="0"/>
              <a:t> *p1=&amp;i1,*p2=&amp;i2,*</a:t>
            </a:r>
            <a:r>
              <a:rPr lang="en-US" altLang="zh-CN" sz="3200" dirty="0" smtClean="0"/>
              <a:t>p = 0;</a:t>
            </a:r>
            <a:endParaRPr lang="en-US" altLang="zh-CN" sz="3200" dirty="0"/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 smtClean="0">
                <a:solidFill>
                  <a:srgbClr val="FF0000"/>
                </a:solidFill>
              </a:rPr>
              <a:t>*p=*p1</a:t>
            </a:r>
            <a:r>
              <a:rPr lang="en-US" altLang="zh-CN" sz="3200" dirty="0">
                <a:solidFill>
                  <a:srgbClr val="FF0000"/>
                </a:solidFill>
              </a:rPr>
              <a:t>;   </a:t>
            </a:r>
            <a:r>
              <a:rPr lang="en-US" altLang="zh-CN" sz="3200" dirty="0" smtClean="0">
                <a:solidFill>
                  <a:srgbClr val="FF0000"/>
                </a:solidFill>
              </a:rPr>
              <a:t>*p1= *p2</a:t>
            </a:r>
            <a:r>
              <a:rPr lang="en-US" altLang="zh-CN" sz="3200" dirty="0">
                <a:solidFill>
                  <a:srgbClr val="FF0000"/>
                </a:solidFill>
              </a:rPr>
              <a:t>;  </a:t>
            </a:r>
            <a:r>
              <a:rPr lang="en-US" altLang="zh-CN" sz="3200" dirty="0" smtClean="0">
                <a:solidFill>
                  <a:srgbClr val="FF0000"/>
                </a:solidFill>
              </a:rPr>
              <a:t>*p2= *p;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3200" dirty="0"/>
              <a:t> 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17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dereferencing in swap</a:t>
            </a:r>
            <a:endParaRPr kumimoji="1" lang="zh-CN" altLang="en-US"/>
          </a:p>
        </p:txBody>
      </p:sp>
      <p:sp>
        <p:nvSpPr>
          <p:cNvPr id="22531" name="矩形 3"/>
          <p:cNvSpPr>
            <a:spLocks noChangeArrowheads="1"/>
          </p:cNvSpPr>
          <p:nvPr/>
        </p:nvSpPr>
        <p:spPr bwMode="auto">
          <a:xfrm>
            <a:off x="76200" y="914400"/>
            <a:ext cx="4572000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&gt;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main()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i1=3,i2=4;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*pi1,*pi2;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=0;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pi1=&amp;i1; pi2=&amp;i2;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" panose="020B0604020202020204" pitchFamily="34" charset="0"/>
              </a:rPr>
              <a:t>/*Swap the values of variables*/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   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p1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p2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  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*</a:t>
            </a:r>
            <a:r>
              <a:rPr lang="en-US" altLang="zh-CN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p2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iTemp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("i1=%d\ni2=%d\n",i1,i2);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("*pi1=%d\n*pi2=%d\n",*pi1,*pi2);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return 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graphicFrame>
        <p:nvGraphicFramePr>
          <p:cNvPr id="2253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128903"/>
              </p:ext>
            </p:extLst>
          </p:nvPr>
        </p:nvGraphicFramePr>
        <p:xfrm>
          <a:off x="3992209" y="2852936"/>
          <a:ext cx="5181600" cy="380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Visio" r:id="rId4" imgW="5435600" imgH="2705100" progId="Visio.Drawing.11">
                  <p:embed/>
                </p:oleObj>
              </mc:Choice>
              <mc:Fallback>
                <p:oleObj name="Visio" r:id="rId4" imgW="5435600" imgH="2705100" progId="Visio.Drawing.11">
                  <p:embed/>
                  <p:pic>
                    <p:nvPicPr>
                      <p:cNvPr id="22532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209" y="2852936"/>
                        <a:ext cx="5181600" cy="380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Pointers as function arguments</a:t>
            </a:r>
            <a:endParaRPr kumimoji="1" lang="zh-CN" altLang="en-US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ea typeface="宋体" panose="02010600030101010101" pitchFamily="2" charset="-122"/>
              </a:rPr>
              <a:t>Values of actual parameters are passed to actual parameter when calling functions (</a:t>
            </a:r>
            <a:r>
              <a:rPr kumimoji="1"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passing by values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)</a:t>
            </a: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r>
              <a:rPr kumimoji="1" lang="en-US" altLang="zh-CN" sz="2800" dirty="0">
                <a:ea typeface="宋体" panose="02010600030101010101" pitchFamily="2" charset="-122"/>
              </a:rPr>
              <a:t>The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addresses </a:t>
            </a:r>
            <a:r>
              <a:rPr kumimoji="1" lang="en-US" altLang="zh-CN" sz="2800" dirty="0">
                <a:ea typeface="宋体" panose="02010600030101010101" pitchFamily="2" charset="-122"/>
              </a:rPr>
              <a:t>of actual parameters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are </a:t>
            </a:r>
            <a:r>
              <a:rPr kumimoji="1" lang="en-US" altLang="zh-CN" sz="2800" dirty="0">
                <a:ea typeface="宋体" panose="02010600030101010101" pitchFamily="2" charset="-122"/>
              </a:rPr>
              <a:t>passed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to </a:t>
            </a:r>
            <a:r>
              <a:rPr kumimoji="1" lang="en-US" altLang="zh-CN" sz="2800" dirty="0">
                <a:ea typeface="宋体" panose="02010600030101010101" pitchFamily="2" charset="-122"/>
              </a:rPr>
              <a:t>a function as an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argument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passed </a:t>
            </a:r>
            <a:r>
              <a:rPr kumimoji="1"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by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address.</a:t>
            </a:r>
          </a:p>
          <a:p>
            <a:pPr marL="0" indent="0">
              <a:buNone/>
            </a:pPr>
            <a:r>
              <a:rPr kumimoji="1" lang="en-US" altLang="zh-CN" sz="2800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( which can be </a:t>
            </a:r>
            <a:r>
              <a:rPr kumimoji="1" lang="en-US" altLang="zh-CN" sz="2800" dirty="0">
                <a:ea typeface="宋体" panose="02010600030101010101" pitchFamily="2" charset="-122"/>
              </a:rPr>
              <a:t>implemented by passing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pointers</a:t>
            </a:r>
            <a:r>
              <a:rPr kumimoji="1" lang="x-none" altLang="zh-CN" sz="2800" dirty="0" smtClean="0">
                <a:ea typeface="宋体" panose="02010600030101010101" pitchFamily="2" charset="-122"/>
              </a:rPr>
              <a:t>)</a:t>
            </a:r>
            <a:endParaRPr kumimoji="1" lang="zh-CN" altLang="en-US" sz="2800" dirty="0">
              <a:ea typeface="宋体" panose="02010600030101010101" pitchFamily="2" charset="-122"/>
            </a:endParaRP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74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Swap the values of two variables</a:t>
            </a:r>
            <a:endParaRPr kumimoji="1" lang="zh-CN" altLang="en-US"/>
          </a:p>
        </p:txBody>
      </p:sp>
      <p:sp>
        <p:nvSpPr>
          <p:cNvPr id="19458" name="Rectangle 2"/>
          <p:cNvSpPr txBox="1">
            <a:spLocks noChangeArrowheads="1"/>
          </p:cNvSpPr>
          <p:nvPr/>
        </p:nvSpPr>
        <p:spPr bwMode="auto">
          <a:xfrm>
            <a:off x="381000" y="914400"/>
            <a:ext cx="8229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void main()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int iA=3,iB=4;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8000"/>
                </a:solidFill>
              </a:rPr>
              <a:t>/function declaration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void swap(int iA1,int iB1); </a:t>
            </a:r>
            <a:endParaRPr lang="en-US" altLang="zh-CN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en-US" altLang="zh-CN">
                <a:solidFill>
                  <a:srgbClr val="008000"/>
                </a:solidFill>
              </a:rPr>
              <a:t>/*function call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swap( iA, iB ); </a:t>
            </a:r>
            <a:endParaRPr lang="en-US" altLang="zh-CN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printf("iA=%d,iB=%d\n",iA,iB);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2952750"/>
            <a:ext cx="9144000" cy="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105400" y="990600"/>
            <a:ext cx="391636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void swap( int </a:t>
            </a:r>
            <a:r>
              <a:rPr lang="en-US" altLang="zh-CN">
                <a:solidFill>
                  <a:srgbClr val="CC3300"/>
                </a:solidFill>
              </a:rPr>
              <a:t>iA1</a:t>
            </a:r>
            <a:r>
              <a:rPr lang="en-US" altLang="zh-CN">
                <a:solidFill>
                  <a:srgbClr val="000000"/>
                </a:solidFill>
              </a:rPr>
              <a:t>,int </a:t>
            </a:r>
            <a:r>
              <a:rPr lang="en-US" altLang="zh-CN">
                <a:solidFill>
                  <a:srgbClr val="CC3300"/>
                </a:solidFill>
              </a:rPr>
              <a:t>iB1</a:t>
            </a:r>
            <a:r>
              <a:rPr lang="en-US" altLang="zh-CN">
                <a:solidFill>
                  <a:srgbClr val="000000"/>
                </a:solidFill>
              </a:rPr>
              <a:t>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8000"/>
                </a:solidFill>
              </a:rPr>
              <a:t>/*function definition</a:t>
            </a:r>
            <a:r>
              <a:rPr lang="zh-CN" altLang="en-US">
                <a:solidFill>
                  <a:srgbClr val="008000"/>
                </a:solidFill>
              </a:rPr>
              <a:t>*</a:t>
            </a:r>
            <a:r>
              <a:rPr lang="en-US" altLang="zh-CN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{   int iC1;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iC1=iA1;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iA1=iB1;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CC3300"/>
                </a:solidFill>
              </a:rPr>
              <a:t>    iB1=iC1;</a:t>
            </a:r>
            <a:r>
              <a:rPr lang="en-US" altLang="zh-CN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3" name="圆角矩形 2"/>
          <p:cNvSpPr>
            <a:spLocks noChangeArrowheads="1"/>
          </p:cNvSpPr>
          <p:nvPr/>
        </p:nvSpPr>
        <p:spPr bwMode="auto">
          <a:xfrm>
            <a:off x="533400" y="4322763"/>
            <a:ext cx="2590800" cy="20018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98513" y="4246563"/>
            <a:ext cx="2108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Memory space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for main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530350" y="5084763"/>
            <a:ext cx="1262063" cy="46513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524000" y="5694363"/>
            <a:ext cx="1268413" cy="465137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90600" y="5126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iA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990600" y="5580063"/>
            <a:ext cx="60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iB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4267200" y="4191000"/>
            <a:ext cx="4572000" cy="2001838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4532313" y="4114800"/>
            <a:ext cx="3849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Memory space for swap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264150" y="4648200"/>
            <a:ext cx="126206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257800" y="5562600"/>
            <a:ext cx="126841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4267200" y="46482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iA1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4343400" y="5446713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iB1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8" name="直线箭头连接符 7"/>
          <p:cNvCxnSpPr>
            <a:cxnSpLocks noChangeShapeType="1"/>
            <a:stCxn id="5" idx="3"/>
            <a:endCxn id="20" idx="1"/>
          </p:cNvCxnSpPr>
          <p:nvPr/>
        </p:nvCxnSpPr>
        <p:spPr bwMode="auto">
          <a:xfrm flipV="1">
            <a:off x="2792413" y="4841875"/>
            <a:ext cx="2471737" cy="474663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线箭头连接符 23"/>
          <p:cNvCxnSpPr>
            <a:cxnSpLocks noChangeShapeType="1"/>
            <a:stCxn id="11" idx="3"/>
            <a:endCxn id="21" idx="1"/>
          </p:cNvCxnSpPr>
          <p:nvPr/>
        </p:nvCxnSpPr>
        <p:spPr bwMode="auto">
          <a:xfrm flipV="1">
            <a:off x="2792413" y="5794375"/>
            <a:ext cx="2465387" cy="131763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858000" y="5105400"/>
            <a:ext cx="1262063" cy="46355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153400" y="5105400"/>
            <a:ext cx="106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iC1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28" name="曲线连接符 27"/>
          <p:cNvCxnSpPr>
            <a:cxnSpLocks noChangeShapeType="1"/>
            <a:stCxn id="20" idx="3"/>
            <a:endCxn id="29" idx="0"/>
          </p:cNvCxnSpPr>
          <p:nvPr/>
        </p:nvCxnSpPr>
        <p:spPr bwMode="auto">
          <a:xfrm>
            <a:off x="6526213" y="4879975"/>
            <a:ext cx="962025" cy="225425"/>
          </a:xfrm>
          <a:prstGeom prst="curvedConnector2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5756275" y="5576888"/>
            <a:ext cx="312738" cy="463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459" name="直线箭头连接符 19458"/>
          <p:cNvCxnSpPr>
            <a:cxnSpLocks noChangeShapeType="1"/>
            <a:stCxn id="21" idx="0"/>
            <a:endCxn id="20" idx="2"/>
          </p:cNvCxnSpPr>
          <p:nvPr/>
        </p:nvCxnSpPr>
        <p:spPr bwMode="auto">
          <a:xfrm flipV="1">
            <a:off x="5891213" y="5111750"/>
            <a:ext cx="3175" cy="450850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5770563" y="4641850"/>
            <a:ext cx="249237" cy="463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9464" name="曲线连接符 19463"/>
          <p:cNvCxnSpPr>
            <a:cxnSpLocks noChangeShapeType="1"/>
            <a:stCxn id="29" idx="2"/>
            <a:endCxn id="21" idx="3"/>
          </p:cNvCxnSpPr>
          <p:nvPr/>
        </p:nvCxnSpPr>
        <p:spPr bwMode="auto">
          <a:xfrm rot="5400000">
            <a:off x="6894513" y="5200650"/>
            <a:ext cx="225425" cy="962025"/>
          </a:xfrm>
          <a:prstGeom prst="curvedConnector2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68245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11" grpId="0" animBg="1"/>
      <p:bldP spid="6" grpId="0"/>
      <p:bldP spid="17" grpId="0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6" grpId="0" animBg="1"/>
      <p:bldP spid="3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Program = Algorithm + 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685800" y="1600200"/>
            <a:ext cx="8153400" cy="1123950"/>
          </a:xfrm>
          <a:prstGeom prst="wedgeRoundRectCallout">
            <a:avLst>
              <a:gd name="adj1" fmla="val -21315"/>
              <a:gd name="adj2" fmla="val -61838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Subsequent, selection</a:t>
            </a:r>
            <a:r>
              <a:rPr kumimoji="1" lang="en-US" altLang="zh-CN" dirty="0"/>
              <a:t> and </a:t>
            </a:r>
            <a:r>
              <a:rPr kumimoji="1" lang="en-US" altLang="zh-CN" dirty="0">
                <a:solidFill>
                  <a:srgbClr val="FF0000"/>
                </a:solidFill>
              </a:rPr>
              <a:t>loop</a:t>
            </a:r>
            <a:r>
              <a:rPr kumimoji="1" lang="en-US" altLang="zh-CN" dirty="0"/>
              <a:t> blocks of statements.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Function:</a:t>
            </a:r>
            <a:r>
              <a:rPr kumimoji="1" lang="en-US" altLang="zh-CN" dirty="0"/>
              <a:t> a group of statements achieves a specific  task.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  <p:pic>
        <p:nvPicPr>
          <p:cNvPr id="16" name="Picture 4" descr="（图）Niklaus Wirth">
            <a:hlinkClick r:id="rId3" tooltip="点击查看原图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19415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971600" y="587727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chemeClr val="tx1"/>
                </a:solidFill>
                <a:latin typeface="Times New Roman" pitchFamily="18" charset="0"/>
              </a:rPr>
              <a:t>Nikiklaus</a:t>
            </a:r>
            <a:r>
              <a:rPr lang="en-US" altLang="zh-CN" sz="1800" dirty="0">
                <a:solidFill>
                  <a:schemeClr val="tx1"/>
                </a:solidFill>
                <a:latin typeface="Times New Roman" pitchFamily="18" charset="0"/>
              </a:rPr>
              <a:t> Wirth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43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525658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i1=3,i2=4;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*pi1=&amp;i1,*pi2=&amp;i2;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 swap</a:t>
            </a:r>
            <a:r>
              <a:rPr lang="en-US" altLang="zh-CN" sz="2400" dirty="0" smtClean="0">
                <a:solidFill>
                  <a:srgbClr val="FF0000"/>
                </a:solidFill>
              </a:rPr>
              <a:t>( pi1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</a:rPr>
              <a:t>pi2 )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("i1=%d\ni2=%d\n",i1,i2);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 smtClean="0">
                <a:solidFill>
                  <a:schemeClr val="tx1"/>
                </a:solidFill>
              </a:rPr>
              <a:t>(”p1=</a:t>
            </a:r>
            <a:r>
              <a:rPr lang="en-US" altLang="zh-CN" sz="2400" dirty="0">
                <a:solidFill>
                  <a:schemeClr val="tx1"/>
                </a:solidFill>
              </a:rPr>
              <a:t>%d\</a:t>
            </a:r>
            <a:r>
              <a:rPr lang="en-US" altLang="zh-CN" sz="2400" dirty="0" smtClean="0">
                <a:solidFill>
                  <a:schemeClr val="tx1"/>
                </a:solidFill>
              </a:rPr>
              <a:t>np2</a:t>
            </a:r>
            <a:r>
              <a:rPr lang="en-US" altLang="zh-CN" sz="2400" dirty="0">
                <a:solidFill>
                  <a:schemeClr val="tx1"/>
                </a:solidFill>
              </a:rPr>
              <a:t>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n”,pi1,pi2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n”,*pi1,*pi2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return </a:t>
            </a:r>
            <a:r>
              <a:rPr lang="en-US" altLang="zh-CN" sz="2400" dirty="0">
                <a:solidFill>
                  <a:schemeClr val="tx1"/>
                </a:solidFill>
              </a:rPr>
              <a:t>0;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5652120" y="1772816"/>
            <a:ext cx="4181475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void swap(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p1,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p2 )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{  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 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p=p1;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p2=p2;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p2=p;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}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Pointers as function arguments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01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525658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i1=3,i2=4;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*pi1=&amp;i1,*pi2=&amp;i2;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 swap</a:t>
            </a:r>
            <a:r>
              <a:rPr lang="en-US" altLang="zh-CN" sz="2400" dirty="0" smtClean="0">
                <a:solidFill>
                  <a:srgbClr val="FF0000"/>
                </a:solidFill>
              </a:rPr>
              <a:t>( pi1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</a:rPr>
              <a:t>pi2 )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("i1=%d\ni2=%d\n",i1,i2);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</a:rPr>
              <a:t>printf</a:t>
            </a:r>
            <a:r>
              <a:rPr lang="en-US" altLang="zh-CN" sz="2400" dirty="0" smtClean="0">
                <a:solidFill>
                  <a:schemeClr val="tx1"/>
                </a:solidFill>
              </a:rPr>
              <a:t>(”p1=</a:t>
            </a:r>
            <a:r>
              <a:rPr lang="en-US" altLang="zh-CN" sz="2400" dirty="0">
                <a:solidFill>
                  <a:schemeClr val="tx1"/>
                </a:solidFill>
              </a:rPr>
              <a:t>%d\</a:t>
            </a:r>
            <a:r>
              <a:rPr lang="en-US" altLang="zh-CN" sz="2400" dirty="0" smtClean="0">
                <a:solidFill>
                  <a:schemeClr val="tx1"/>
                </a:solidFill>
              </a:rPr>
              <a:t>np2</a:t>
            </a:r>
            <a:r>
              <a:rPr lang="en-US" altLang="zh-CN" sz="2400" dirty="0">
                <a:solidFill>
                  <a:schemeClr val="tx1"/>
                </a:solidFill>
              </a:rPr>
              <a:t>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n”,pi1,pi2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</a:rPr>
              <a:t>("i1=%d\ni2=%d\</a:t>
            </a:r>
            <a:r>
              <a:rPr lang="en-US" altLang="zh-CN" sz="2400" dirty="0" smtClean="0">
                <a:solidFill>
                  <a:schemeClr val="tx1"/>
                </a:solidFill>
              </a:rPr>
              <a:t>n”,*pi1,*pi2</a:t>
            </a:r>
            <a:r>
              <a:rPr lang="en-US" altLang="zh-CN" sz="2400" dirty="0">
                <a:solidFill>
                  <a:schemeClr val="tx1"/>
                </a:solidFill>
              </a:rPr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return </a:t>
            </a:r>
            <a:r>
              <a:rPr lang="en-US" altLang="zh-CN" sz="2400" dirty="0">
                <a:solidFill>
                  <a:schemeClr val="tx1"/>
                </a:solidFill>
              </a:rPr>
              <a:t>0;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5652120" y="1772816"/>
            <a:ext cx="4181475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void swap(</a:t>
            </a:r>
            <a:r>
              <a:rPr lang="en-US" altLang="zh-CN" sz="2400" dirty="0" err="1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p1,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*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p2 )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/>
                <a:cs typeface="Times New Roman"/>
              </a:rPr>
              <a:t>{ 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*p 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p=p1;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p2=p2;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p2=p;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Pointers as function arguments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5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7"/>
          <p:cNvSpPr>
            <a:spLocks noChangeArrowheads="1"/>
          </p:cNvSpPr>
          <p:nvPr/>
        </p:nvSpPr>
        <p:spPr bwMode="gray">
          <a:xfrm>
            <a:off x="539799" y="1052736"/>
            <a:ext cx="5040313" cy="3096344"/>
          </a:xfrm>
          <a:prstGeom prst="rect">
            <a:avLst/>
          </a:prstGeom>
          <a:solidFill>
            <a:srgbClr val="E5FFE5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main()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{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 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a[  ] = {1,5,2,3,4,5,1};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max (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b[],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n);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max</a:t>
            </a:r>
            <a:r>
              <a:rPr lang="en-US" altLang="zh-CN" sz="2400" dirty="0" smtClean="0">
                <a:solidFill>
                  <a:schemeClr val="tx1"/>
                </a:solidFill>
              </a:rPr>
              <a:t> = max(a, </a:t>
            </a:r>
            <a:r>
              <a:rPr lang="en-US" altLang="zh-CN" sz="2400" i="1" dirty="0" err="1" smtClean="0">
                <a:solidFill>
                  <a:schemeClr val="tx1"/>
                </a:solidFill>
              </a:rPr>
              <a:t>sizeof</a:t>
            </a:r>
            <a:r>
              <a:rPr lang="en-US" altLang="zh-CN" sz="2400" i="1" dirty="0" smtClean="0">
                <a:solidFill>
                  <a:schemeClr val="tx1"/>
                </a:solidFill>
              </a:rPr>
              <a:t>(a)</a:t>
            </a:r>
            <a:r>
              <a:rPr lang="en-US" altLang="zh-CN" sz="2400" dirty="0" smtClean="0">
                <a:solidFill>
                  <a:schemeClr val="tx1"/>
                </a:solidFill>
              </a:rPr>
              <a:t> 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  </a:t>
            </a:r>
          </a:p>
        </p:txBody>
      </p:sp>
      <p:sp>
        <p:nvSpPr>
          <p:cNvPr id="3" name="矩形 2"/>
          <p:cNvSpPr/>
          <p:nvPr/>
        </p:nvSpPr>
        <p:spPr>
          <a:xfrm>
            <a:off x="3059832" y="3645024"/>
            <a:ext cx="576064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Define a 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funciton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to find the max element and print the positions in the array in main function.</a:t>
            </a:r>
            <a:endParaRPr lang="en-US" altLang="zh-CN" sz="2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46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692696"/>
            <a:ext cx="8610600" cy="563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Declaration (definition) of an array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sz="2800" i="1" dirty="0">
                <a:ea typeface="宋体" panose="02010600030101010101" pitchFamily="2" charset="-122"/>
              </a:rPr>
              <a:t>type </a:t>
            </a:r>
            <a:r>
              <a:rPr kumimoji="1" lang="en-US" altLang="zh-CN" sz="2800" i="1" dirty="0" err="1">
                <a:ea typeface="宋体" panose="02010600030101010101" pitchFamily="2" charset="-122"/>
              </a:rPr>
              <a:t>array_name</a:t>
            </a:r>
            <a:r>
              <a:rPr kumimoji="1" lang="en-US" altLang="zh-CN" sz="2800" i="1" dirty="0">
                <a:ea typeface="宋体" panose="02010600030101010101" pitchFamily="2" charset="-122"/>
              </a:rPr>
              <a:t>[</a:t>
            </a:r>
            <a:r>
              <a:rPr kumimoji="1" lang="en-US" altLang="zh-CN" sz="2800" i="1" dirty="0" err="1">
                <a:ea typeface="宋体" panose="02010600030101010101" pitchFamily="2" charset="-122"/>
              </a:rPr>
              <a:t>array_size</a:t>
            </a:r>
            <a:r>
              <a:rPr kumimoji="1" lang="en-US" altLang="zh-CN" sz="2800" i="1" dirty="0">
                <a:ea typeface="宋体" panose="02010600030101010101" pitchFamily="2" charset="-122"/>
              </a:rPr>
              <a:t>];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Examples: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Number</a:t>
            </a:r>
            <a:r>
              <a:rPr kumimoji="1" lang="en-US" altLang="zh-CN" dirty="0">
                <a:ea typeface="宋体" panose="02010600030101010101" pitchFamily="2" charset="-122"/>
              </a:rPr>
              <a:t>[3];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float </a:t>
            </a:r>
            <a:r>
              <a:rPr kumimoji="1" lang="en-US" altLang="zh-CN" dirty="0" err="1">
                <a:ea typeface="宋体" panose="02010600030101010101" pitchFamily="2" charset="-122"/>
              </a:rPr>
              <a:t>fl</a:t>
            </a:r>
            <a:r>
              <a:rPr kumimoji="1" lang="en-US" altLang="zh-CN" dirty="0">
                <a:ea typeface="宋体" panose="02010600030101010101" pitchFamily="2" charset="-122"/>
              </a:rPr>
              <a:t>[STU]; /*#define STU 3*/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  double mat[size];/*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size = 3;*/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276600" y="1628800"/>
            <a:ext cx="5076825" cy="830263"/>
          </a:xfrm>
          <a:prstGeom prst="wedgeRectCallout">
            <a:avLst>
              <a:gd name="adj1" fmla="val -64419"/>
              <a:gd name="adj2" fmla="val 54323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Any name that follows the rules for an identifier.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81000" y="3284984"/>
            <a:ext cx="4343400" cy="830262"/>
          </a:xfrm>
          <a:prstGeom prst="wedgeRectCallout">
            <a:avLst>
              <a:gd name="adj1" fmla="val -35361"/>
              <a:gd name="adj2" fmla="val -90609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>
                <a:solidFill>
                  <a:sysClr val="windowText" lastClr="000000"/>
                </a:solidFill>
                <a:latin typeface="Verdana" charset="0"/>
                <a:ea typeface="宋体" charset="0"/>
                <a:cs typeface="宋体" charset="0"/>
              </a:rPr>
              <a:t>One fundamental, derived or user-defined data type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105400" y="3212976"/>
            <a:ext cx="3886200" cy="461665"/>
          </a:xfrm>
          <a:prstGeom prst="wedgeRectCallout">
            <a:avLst>
              <a:gd name="adj1" fmla="val -63483"/>
              <a:gd name="adj2" fmla="val -88742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400" b="0" i="1" kern="0" dirty="0" err="1" smtClean="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rPr>
              <a:t>Integal</a:t>
            </a:r>
            <a:r>
              <a:rPr lang="en-US" altLang="zh-CN" sz="2400" b="0" i="1" kern="0" dirty="0" smtClean="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rPr>
              <a:t> expression</a:t>
            </a:r>
            <a:endParaRPr lang="en-US" altLang="zh-CN" sz="2400" b="0" i="1" kern="0" dirty="0">
              <a:solidFill>
                <a:schemeClr val="tx1"/>
              </a:solidFill>
              <a:latin typeface="Verdana" charset="0"/>
              <a:ea typeface="宋体" charset="0"/>
              <a:cs typeface="宋体" charset="0"/>
            </a:endParaRPr>
          </a:p>
        </p:txBody>
      </p:sp>
      <p:graphicFrame>
        <p:nvGraphicFramePr>
          <p:cNvPr id="7" name="Group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761739"/>
              </p:ext>
            </p:extLst>
          </p:nvPr>
        </p:nvGraphicFramePr>
        <p:xfrm>
          <a:off x="5181600" y="4876800"/>
          <a:ext cx="2592388" cy="1746251"/>
        </p:xfrm>
        <a:graphic>
          <a:graphicData uri="http://schemas.openxmlformats.org/drawingml/2006/table">
            <a:tbl>
              <a:tblPr/>
              <a:tblGrid>
                <a:gridCol w="2592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261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Number[0]</a:t>
                      </a:r>
                      <a:endParaRPr lang="zh-CN" altLang="en-US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Number[1]</a:t>
                      </a:r>
                      <a:endParaRPr lang="zh-CN" altLang="en-US" dirty="0" smtClean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Number[2]</a:t>
                      </a:r>
                      <a:endParaRPr lang="zh-CN" altLang="en-US" dirty="0" smtClean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7848600" y="4876800"/>
            <a:ext cx="1219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en-US" altLang="zh-CN" sz="2000" dirty="0" smtClean="0">
                <a:latin typeface="Arial" panose="020B0604020202020204" pitchFamily="34" charset="0"/>
              </a:rPr>
              <a:t>umber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9436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</a:t>
            </a:r>
            <a:r>
              <a:rPr kumimoji="1" lang="en-US" altLang="zh-CN" dirty="0" smtClean="0">
                <a:ea typeface="宋体" panose="02010600030101010101" pitchFamily="2" charset="-122"/>
              </a:rPr>
              <a:t>form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Initialized by a list having SIZE constants: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a [ 5 ] = { 1,  3,  5,  7,  9 };	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Initialized by a shorter list: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b1 [ 5 ] = { 0 } ;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b2 [ 5 ] = { 1, 2, 3 } ;	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>
                <a:ea typeface="宋体" panose="02010600030101010101" pitchFamily="2" charset="-122"/>
              </a:rPr>
              <a:t>Omit the size of array: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c [] = { 1, 2, 3, 4, 5, 6 } ;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1447800" y="1524000"/>
            <a:ext cx="712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 dirty="0"/>
              <a:t>type 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[SIZE]={val_1, val2, …, </a:t>
            </a:r>
            <a:r>
              <a:rPr kumimoji="1" lang="en-US" altLang="zh-CN" i="1" dirty="0" err="1"/>
              <a:t>val_SIZE</a:t>
            </a:r>
            <a:r>
              <a:rPr kumimoji="1" lang="en-US" altLang="zh-CN" i="1" dirty="0"/>
              <a:t>};</a:t>
            </a:r>
            <a:endParaRPr lang="zh-CN" altLang="en-US" sz="14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6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initialization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9436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</a:t>
            </a:r>
            <a:r>
              <a:rPr kumimoji="1" lang="en-US" altLang="zh-CN" dirty="0" smtClean="0">
                <a:ea typeface="宋体" panose="02010600030101010101" pitchFamily="2" charset="-122"/>
              </a:rPr>
              <a:t>form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lvl="1" eaLnBrk="1" hangingPunct="1">
              <a:lnSpc>
                <a:spcPct val="130000"/>
              </a:lnSpc>
            </a:pPr>
            <a:r>
              <a:rPr kumimoji="1" lang="en-US" altLang="zh-CN" dirty="0" smtClean="0">
                <a:ea typeface="宋体" panose="02010600030101010101" pitchFamily="2" charset="-122"/>
              </a:rPr>
              <a:t>Wrong </a:t>
            </a:r>
            <a:r>
              <a:rPr kumimoji="1" lang="en-US" altLang="zh-CN" dirty="0">
                <a:ea typeface="宋体" panose="02010600030101010101" pitchFamily="2" charset="-122"/>
              </a:rPr>
              <a:t>initializations: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d [ 5 ] = { </a:t>
            </a:r>
            <a:r>
              <a:rPr kumimoji="1" lang="en-US" altLang="zh-CN" u="sng" dirty="0">
                <a:ea typeface="宋体" panose="02010600030101010101" pitchFamily="2" charset="-122"/>
              </a:rPr>
              <a:t>1, 2, 3, 4, 5</a:t>
            </a:r>
            <a:r>
              <a:rPr kumimoji="1" lang="en-US" altLang="zh-CN" dirty="0">
                <a:ea typeface="宋体" panose="02010600030101010101" pitchFamily="2" charset="-122"/>
              </a:rPr>
              <a:t>, 6, 7 } ; / * Initialized by a longer list.*/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a [ 5 ] = { 1,  3,  ,  7,  9 }; /* Skip elements*/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 b [ 5 ] = { } ; / *initialized by an empty list*</a:t>
            </a:r>
            <a:r>
              <a:rPr kumimoji="1" lang="en-US" altLang="zh-CN" dirty="0" smtClean="0">
                <a:ea typeface="宋体" panose="02010600030101010101" pitchFamily="2" charset="-122"/>
              </a:rPr>
              <a:t>/</a:t>
            </a:r>
          </a:p>
          <a:p>
            <a:pPr lvl="1">
              <a:lnSpc>
                <a:spcPct val="130000"/>
              </a:lnSpc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float f </a:t>
            </a:r>
            <a:r>
              <a:rPr kumimoji="1" lang="en-US" altLang="zh-CN" dirty="0">
                <a:ea typeface="宋体" panose="02010600030101010101" pitchFamily="2" charset="-122"/>
              </a:rPr>
              <a:t>[ </a:t>
            </a:r>
            <a:r>
              <a:rPr kumimoji="1" lang="en-US" altLang="zh-CN" dirty="0" smtClean="0">
                <a:ea typeface="宋体" panose="02010600030101010101" pitchFamily="2" charset="-122"/>
              </a:rPr>
              <a:t>3 </a:t>
            </a:r>
            <a:r>
              <a:rPr kumimoji="1" lang="en-US" altLang="zh-CN" dirty="0">
                <a:ea typeface="宋体" panose="02010600030101010101" pitchFamily="2" charset="-122"/>
              </a:rPr>
              <a:t>] </a:t>
            </a:r>
            <a:r>
              <a:rPr kumimoji="1" lang="en-US" altLang="zh-CN" dirty="0" smtClean="0">
                <a:ea typeface="宋体" panose="02010600030101010101" pitchFamily="2" charset="-122"/>
              </a:rPr>
              <a:t>;       f = {1.1, 2.2, 3,3 </a:t>
            </a:r>
            <a:r>
              <a:rPr kumimoji="1" lang="en-US" altLang="zh-CN" dirty="0">
                <a:ea typeface="宋体" panose="02010600030101010101" pitchFamily="2" charset="-122"/>
              </a:rPr>
              <a:t>} ;</a:t>
            </a:r>
          </a:p>
          <a:p>
            <a:pPr lvl="1" eaLnBrk="1" hangingPunct="1">
              <a:lnSpc>
                <a:spcPct val="130000"/>
              </a:lnSpc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1447800" y="1524000"/>
            <a:ext cx="712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i="1" dirty="0"/>
              <a:t>type 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[SIZE]={val_1, val2, …, </a:t>
            </a:r>
            <a:r>
              <a:rPr kumimoji="1" lang="en-US" altLang="zh-CN" i="1" dirty="0" err="1"/>
              <a:t>val_SIZE</a:t>
            </a:r>
            <a:r>
              <a:rPr kumimoji="1" lang="en-US" altLang="zh-CN" i="1" dirty="0"/>
              <a:t>};</a:t>
            </a:r>
            <a:endParaRPr lang="zh-CN" altLang="en-US" sz="1400" i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array elements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5486400" cy="5867400"/>
          </a:xfrm>
        </p:spPr>
        <p:txBody>
          <a:bodyPr/>
          <a:lstStyle/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General form by using subscripts:</a:t>
            </a:r>
          </a:p>
          <a:p>
            <a:pPr marL="0" indent="0"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];</a:t>
            </a:r>
          </a:p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Notes:</a:t>
            </a:r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The value of 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 </a:t>
            </a:r>
            <a:r>
              <a:rPr kumimoji="1" lang="en-US" altLang="zh-CN" dirty="0"/>
              <a:t>should be within the bound [0,N-1] </a:t>
            </a:r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Can be used in any context where a variable could</a:t>
            </a:r>
            <a:r>
              <a:rPr kumimoji="1" lang="en-US" altLang="zh-CN" dirty="0" smtClean="0"/>
              <a:t>.</a:t>
            </a:r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</a:t>
            </a:r>
            <a:endParaRPr kumimoji="1" lang="en-US" altLang="zh-CN" dirty="0"/>
          </a:p>
          <a:p>
            <a:pPr lvl="1">
              <a:buFont typeface="Wingdings" charset="0"/>
              <a:buChar char="Ø"/>
              <a:defRPr/>
            </a:pPr>
            <a:r>
              <a:rPr kumimoji="1" lang="en-US" altLang="zh-CN" dirty="0"/>
              <a:t>Access the values one by one. </a:t>
            </a:r>
            <a:endParaRPr kumimoji="1" lang="en-US" altLang="zh-CN" dirty="0" smtClean="0"/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Operations </a:t>
            </a:r>
            <a:r>
              <a:rPr kumimoji="1" lang="en-US" altLang="zh-CN" dirty="0"/>
              <a:t>on the whole are not defined;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b[3], c[2]; b = c;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732588" y="2154238"/>
            <a:ext cx="1600200" cy="3810000"/>
            <a:chOff x="3216" y="1584"/>
            <a:chExt cx="1008" cy="2400"/>
          </a:xfrm>
        </p:grpSpPr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3216" y="1584"/>
              <a:ext cx="1008" cy="24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3216" y="18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4" name="Line 9"/>
            <p:cNvSpPr>
              <a:spLocks noChangeShapeType="1"/>
            </p:cNvSpPr>
            <p:nvPr/>
          </p:nvSpPr>
          <p:spPr bwMode="auto">
            <a:xfrm>
              <a:off x="3216" y="20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5" name="Line 10"/>
            <p:cNvSpPr>
              <a:spLocks noChangeShapeType="1"/>
            </p:cNvSpPr>
            <p:nvPr/>
          </p:nvSpPr>
          <p:spPr bwMode="auto">
            <a:xfrm>
              <a:off x="3216" y="23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6" name="Line 11"/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7" name="Line 12"/>
            <p:cNvSpPr>
              <a:spLocks noChangeShapeType="1"/>
            </p:cNvSpPr>
            <p:nvPr/>
          </p:nvSpPr>
          <p:spPr bwMode="auto">
            <a:xfrm>
              <a:off x="3216" y="278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3216" y="30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3216" y="32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3216" y="35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3216" y="37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262938" y="2147888"/>
            <a:ext cx="917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[ 5 ]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[ 6 ]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[ 7 ]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[ 8 ]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[ 9 ]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732588" y="5964238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732588" y="1787525"/>
            <a:ext cx="15843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6804248" y="1268760"/>
            <a:ext cx="129614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err="1">
                <a:solidFill>
                  <a:srgbClr val="CC33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 err="1" smtClean="0">
                <a:solidFill>
                  <a:srgbClr val="CC3300"/>
                </a:solidFill>
                <a:latin typeface="Arial" panose="020B0604020202020204" pitchFamily="34" charset="0"/>
              </a:rPr>
              <a:t>nt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 a[N]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5797525" y="3356992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a[</a:t>
            </a:r>
            <a:r>
              <a:rPr lang="en-US" altLang="zh-CN" sz="2800" dirty="0" err="1" smtClean="0">
                <a:solidFill>
                  <a:srgbClr val="CC33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] = j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796136" y="395605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a[ a[j] 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Find any errors?</a:t>
            </a:r>
            <a:endParaRPr kumimoji="1" lang="zh-CN" altLang="en-US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755650" y="836712"/>
            <a:ext cx="4953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</a:t>
            </a:r>
            <a:r>
              <a:rPr lang="en-US" altLang="zh-CN" sz="2800" u="sng" dirty="0" err="1"/>
              <a:t>int</a:t>
            </a:r>
            <a:r>
              <a:rPr lang="en-US" altLang="zh-CN" sz="2800" u="sng" dirty="0"/>
              <a:t> a[10</a:t>
            </a:r>
            <a:r>
              <a:rPr lang="en-US" altLang="zh-CN" sz="2800" u="sng" dirty="0" smtClean="0"/>
              <a:t>] = {1},  </a:t>
            </a:r>
            <a:r>
              <a:rPr lang="en-US" altLang="zh-CN" sz="2800" u="sng" dirty="0"/>
              <a:t>b[10],  </a:t>
            </a:r>
            <a:r>
              <a:rPr lang="en-US" altLang="zh-CN" sz="2800" u="sng" dirty="0" err="1"/>
              <a:t>i</a:t>
            </a:r>
            <a:r>
              <a:rPr lang="en-US" altLang="zh-CN" sz="2800" u="sng" dirty="0"/>
              <a:t> 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for (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=0;  </a:t>
            </a:r>
            <a:r>
              <a:rPr lang="en-US" altLang="zh-CN" sz="2800" dirty="0" err="1">
                <a:solidFill>
                  <a:srgbClr val="CC3300"/>
                </a:solidFill>
              </a:rPr>
              <a:t>i</a:t>
            </a:r>
            <a:r>
              <a:rPr lang="en-US" altLang="zh-CN" sz="2800" dirty="0">
                <a:solidFill>
                  <a:srgbClr val="CC3300"/>
                </a:solidFill>
              </a:rPr>
              <a:t>&lt;10</a:t>
            </a:r>
            <a:r>
              <a:rPr lang="en-US" altLang="zh-CN" sz="2800" dirty="0"/>
              <a:t>;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++)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{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   a</a:t>
            </a:r>
            <a:r>
              <a:rPr lang="zh-CN" altLang="en-US" sz="2800" dirty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=  b[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] 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  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("%d ″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);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}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smtClean="0"/>
              <a:t> </a:t>
            </a:r>
            <a:endParaRPr lang="en-US" altLang="zh-CN" sz="2800" dirty="0"/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for( </a:t>
            </a:r>
            <a:r>
              <a:rPr lang="en-US" altLang="zh-CN" sz="2800" dirty="0" err="1">
                <a:solidFill>
                  <a:srgbClr val="FF0000"/>
                </a:solidFill>
              </a:rPr>
              <a:t>i</a:t>
            </a:r>
            <a:r>
              <a:rPr lang="en-US" altLang="zh-CN" sz="2800" dirty="0" smtClean="0">
                <a:solidFill>
                  <a:srgbClr val="FF0000"/>
                </a:solidFill>
              </a:rPr>
              <a:t>=10; </a:t>
            </a:r>
            <a:r>
              <a:rPr lang="en-US" altLang="zh-CN" sz="2800" dirty="0" err="1">
                <a:solidFill>
                  <a:srgbClr val="FF0000"/>
                </a:solidFill>
              </a:rPr>
              <a:t>i</a:t>
            </a:r>
            <a:r>
              <a:rPr lang="en-US" altLang="zh-CN" sz="2800" dirty="0" smtClean="0">
                <a:solidFill>
                  <a:srgbClr val="FF0000"/>
                </a:solidFill>
              </a:rPr>
              <a:t>&gt;0</a:t>
            </a:r>
            <a:r>
              <a:rPr lang="en-US" altLang="zh-CN" sz="2800" dirty="0"/>
              <a:t>; 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--)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  	   </a:t>
            </a:r>
            <a:r>
              <a:rPr lang="en-US" altLang="zh-CN" sz="2800" dirty="0" err="1"/>
              <a:t>printf</a:t>
            </a:r>
            <a:r>
              <a:rPr lang="en-US" altLang="zh-CN" sz="2800" dirty="0"/>
              <a:t>("%d ″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［</a:t>
            </a:r>
            <a:r>
              <a:rPr lang="en-US" altLang="zh-CN" sz="2800" dirty="0" err="1"/>
              <a:t>i</a:t>
            </a:r>
            <a:r>
              <a:rPr lang="zh-CN" altLang="en-US" sz="2800" dirty="0"/>
              <a:t>］</a:t>
            </a:r>
            <a:r>
              <a:rPr lang="en-US" altLang="zh-CN" sz="2800" dirty="0"/>
              <a:t>);</a:t>
            </a:r>
          </a:p>
          <a:p>
            <a:pPr algn="just"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/>
              <a:t> </a:t>
            </a:r>
          </a:p>
        </p:txBody>
      </p:sp>
      <p:sp>
        <p:nvSpPr>
          <p:cNvPr id="5" name="AutoShape 9"/>
          <p:cNvSpPr>
            <a:spLocks/>
          </p:cNvSpPr>
          <p:nvPr/>
        </p:nvSpPr>
        <p:spPr bwMode="auto">
          <a:xfrm>
            <a:off x="5940152" y="2420888"/>
            <a:ext cx="2881313" cy="871736"/>
          </a:xfrm>
          <a:prstGeom prst="borderCallout2">
            <a:avLst>
              <a:gd name="adj1" fmla="val 7144"/>
              <a:gd name="adj2" fmla="val -2644"/>
              <a:gd name="adj3" fmla="val 7144"/>
              <a:gd name="adj4" fmla="val -60278"/>
              <a:gd name="adj5" fmla="val 80661"/>
              <a:gd name="adj6" fmla="val -6906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Print garbage values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5940152" y="4221088"/>
            <a:ext cx="2881313" cy="871736"/>
          </a:xfrm>
          <a:prstGeom prst="borderCallout2">
            <a:avLst>
              <a:gd name="adj1" fmla="val 7144"/>
              <a:gd name="adj2" fmla="val -2644"/>
              <a:gd name="adj3" fmla="val 7144"/>
              <a:gd name="adj4" fmla="val -60278"/>
              <a:gd name="adj5" fmla="val 80661"/>
              <a:gd name="adj6" fmla="val -6906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Print </a:t>
            </a:r>
            <a:r>
              <a:rPr lang="en-US" altLang="zh-CN" dirty="0" smtClean="0">
                <a:latin typeface="Arial" panose="020B0604020202020204" pitchFamily="34" charset="0"/>
              </a:rPr>
              <a:t>values ?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Access array elements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5486400" cy="5867400"/>
          </a:xfrm>
        </p:spPr>
        <p:txBody>
          <a:bodyPr/>
          <a:lstStyle/>
          <a:p>
            <a:pPr>
              <a:buFont typeface="Wingdings" charset="0"/>
              <a:buChar char="Ø"/>
              <a:defRPr/>
            </a:pPr>
            <a:r>
              <a:rPr kumimoji="1" lang="en-US" altLang="zh-CN" dirty="0"/>
              <a:t>General form by using subscripts:</a:t>
            </a:r>
          </a:p>
          <a:p>
            <a:pPr marL="0" indent="0">
              <a:buNone/>
              <a:defRPr/>
            </a:pPr>
            <a:r>
              <a:rPr kumimoji="1" lang="en-US" altLang="zh-CN" dirty="0"/>
              <a:t>	</a:t>
            </a:r>
            <a:r>
              <a:rPr kumimoji="1" lang="en-US" altLang="zh-CN" i="1" dirty="0" err="1"/>
              <a:t>array_name</a:t>
            </a:r>
            <a:r>
              <a:rPr kumimoji="1" lang="en-US" altLang="zh-CN" i="1" dirty="0"/>
              <a:t>[</a:t>
            </a:r>
            <a:r>
              <a:rPr kumimoji="1" lang="en-US" altLang="zh-CN" i="1" dirty="0" err="1"/>
              <a:t>integer_expression</a:t>
            </a:r>
            <a:r>
              <a:rPr kumimoji="1" lang="en-US" altLang="zh-CN" i="1" dirty="0"/>
              <a:t>];</a:t>
            </a:r>
          </a:p>
          <a:p>
            <a:pPr>
              <a:buFont typeface="Wingdings" charset="0"/>
              <a:buChar char="Ø"/>
              <a:defRPr/>
            </a:pPr>
            <a:endParaRPr kumimoji="1" lang="en-US" altLang="zh-CN" dirty="0" smtClean="0"/>
          </a:p>
          <a:p>
            <a:pPr>
              <a:buFont typeface="Wingdings" charset="0"/>
              <a:buChar char="Ø"/>
              <a:defRPr/>
            </a:pPr>
            <a:r>
              <a:rPr kumimoji="1" lang="en-US" altLang="zh-CN" dirty="0" smtClean="0"/>
              <a:t>Accessing </a:t>
            </a:r>
            <a:r>
              <a:rPr kumimoji="1" lang="en-US" altLang="zh-CN" dirty="0"/>
              <a:t>operations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Find the </a:t>
            </a:r>
            <a:r>
              <a:rPr kumimoji="1" lang="en-US" altLang="zh-CN" dirty="0">
                <a:solidFill>
                  <a:srgbClr val="FF0000"/>
                </a:solidFill>
              </a:rPr>
              <a:t>initial address </a:t>
            </a:r>
            <a:r>
              <a:rPr kumimoji="1" lang="en-US" altLang="zh-CN" dirty="0"/>
              <a:t>of an array by the </a:t>
            </a:r>
            <a:r>
              <a:rPr kumimoji="1" lang="en-US" altLang="zh-CN" dirty="0">
                <a:solidFill>
                  <a:srgbClr val="FF0000"/>
                </a:solidFill>
              </a:rPr>
              <a:t>array name. 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Offset to the position specified by </a:t>
            </a:r>
            <a:r>
              <a:rPr kumimoji="1" lang="en-US" altLang="zh-CN" i="1" dirty="0" err="1" smtClean="0"/>
              <a:t>integer_expression</a:t>
            </a:r>
            <a:r>
              <a:rPr kumimoji="1" lang="en-US" altLang="zh-CN" dirty="0" smtClean="0"/>
              <a:t>- index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kumimoji="1" lang="en-US" altLang="zh-CN" dirty="0"/>
              <a:t>Read the value on the position</a:t>
            </a:r>
            <a:r>
              <a:rPr kumimoji="1" lang="en-US" altLang="zh-CN" dirty="0" smtClean="0"/>
              <a:t>.</a:t>
            </a:r>
          </a:p>
          <a:p>
            <a:pPr marL="457200" lvl="1" indent="0">
              <a:buNone/>
              <a:defRPr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a[index]   * (</a:t>
            </a:r>
            <a:r>
              <a:rPr kumimoji="1" lang="en-US" altLang="zh-CN" dirty="0" err="1" smtClean="0"/>
              <a:t>a+index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pPr marL="457200" lvl="1" indent="0">
              <a:buFont typeface="Wingdings" charset="0"/>
              <a:buNone/>
              <a:defRPr/>
            </a:pPr>
            <a:r>
              <a:rPr kumimoji="1" lang="en-US" altLang="zh-CN" dirty="0"/>
              <a:t>	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6732588" y="2154238"/>
            <a:ext cx="1600200" cy="3810000"/>
            <a:chOff x="3216" y="1584"/>
            <a:chExt cx="1008" cy="2400"/>
          </a:xfrm>
        </p:grpSpPr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3216" y="1584"/>
              <a:ext cx="1008" cy="24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3216" y="18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4" name="Line 9"/>
            <p:cNvSpPr>
              <a:spLocks noChangeShapeType="1"/>
            </p:cNvSpPr>
            <p:nvPr/>
          </p:nvSpPr>
          <p:spPr bwMode="auto">
            <a:xfrm>
              <a:off x="3216" y="20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5" name="Line 10"/>
            <p:cNvSpPr>
              <a:spLocks noChangeShapeType="1"/>
            </p:cNvSpPr>
            <p:nvPr/>
          </p:nvSpPr>
          <p:spPr bwMode="auto">
            <a:xfrm>
              <a:off x="3216" y="23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6" name="Line 11"/>
            <p:cNvSpPr>
              <a:spLocks noChangeShapeType="1"/>
            </p:cNvSpPr>
            <p:nvPr/>
          </p:nvSpPr>
          <p:spPr bwMode="auto">
            <a:xfrm>
              <a:off x="3216" y="25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7" name="Line 12"/>
            <p:cNvSpPr>
              <a:spLocks noChangeShapeType="1"/>
            </p:cNvSpPr>
            <p:nvPr/>
          </p:nvSpPr>
          <p:spPr bwMode="auto">
            <a:xfrm>
              <a:off x="3216" y="278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3216" y="302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3216" y="326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3216" y="350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3216" y="3744"/>
              <a:ext cx="100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262938" y="2147888"/>
            <a:ext cx="917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[ 5 ]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[ 6 ]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[ 7 ]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[ 8 ]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[ 9 ]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6732588" y="5964238"/>
            <a:ext cx="1584325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6732588" y="1787525"/>
            <a:ext cx="1584325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5651500" y="2147888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9" name="AutoShape 21"/>
          <p:cNvSpPr>
            <a:spLocks noChangeArrowheads="1"/>
          </p:cNvSpPr>
          <p:nvPr/>
        </p:nvSpPr>
        <p:spPr bwMode="auto">
          <a:xfrm>
            <a:off x="6084888" y="207645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5724525" y="380365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  <a:r>
              <a:rPr lang="en-US" altLang="zh-CN" sz="2800" dirty="0">
                <a:solidFill>
                  <a:srgbClr val="CC33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+index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AutoShape 24"/>
          <p:cNvSpPr>
            <a:spLocks noChangeArrowheads="1"/>
          </p:cNvSpPr>
          <p:nvPr/>
        </p:nvSpPr>
        <p:spPr bwMode="auto">
          <a:xfrm>
            <a:off x="6084888" y="20701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724128" y="4654401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rgbClr val="CC3300"/>
                </a:solidFill>
                <a:latin typeface="Arial" panose="020B0604020202020204" pitchFamily="34" charset="0"/>
              </a:rPr>
              <a:t>a [index]</a:t>
            </a:r>
            <a:endParaRPr lang="en-US" altLang="zh-CN" sz="2800" dirty="0">
              <a:solidFill>
                <a:srgbClr val="CC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/>
      <p:bldP spid="19" grpId="0" animBg="1"/>
      <p:bldP spid="19" grpId="1" animBg="1"/>
      <p:bldP spid="20" grpId="0"/>
      <p:bldP spid="21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Insert an element to an ordered array to such a position that the expanded array is also an ordered one.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" name="Group 58"/>
          <p:cNvGraphicFramePr>
            <a:graphicFrameLocks/>
          </p:cNvGraphicFramePr>
          <p:nvPr/>
        </p:nvGraphicFramePr>
        <p:xfrm>
          <a:off x="2268538" y="2420938"/>
          <a:ext cx="6480175" cy="57626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57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844" name="Rectangle 43"/>
          <p:cNvSpPr>
            <a:spLocks noChangeArrowheads="1"/>
          </p:cNvSpPr>
          <p:nvPr/>
        </p:nvSpPr>
        <p:spPr bwMode="auto">
          <a:xfrm>
            <a:off x="900113" y="2347913"/>
            <a:ext cx="10080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6" name="Group 100"/>
          <p:cNvGraphicFramePr>
            <a:graphicFrameLocks/>
          </p:cNvGraphicFramePr>
          <p:nvPr/>
        </p:nvGraphicFramePr>
        <p:xfrm>
          <a:off x="2268538" y="4116388"/>
          <a:ext cx="6480175" cy="608012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608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869" name="Rectangle 85"/>
          <p:cNvSpPr>
            <a:spLocks noChangeArrowheads="1"/>
          </p:cNvSpPr>
          <p:nvPr/>
        </p:nvSpPr>
        <p:spPr bwMode="auto">
          <a:xfrm>
            <a:off x="611188" y="3314700"/>
            <a:ext cx="1943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34870" name="Rectangle 86"/>
          <p:cNvSpPr>
            <a:spLocks noChangeArrowheads="1"/>
          </p:cNvSpPr>
          <p:nvPr/>
        </p:nvSpPr>
        <p:spPr bwMode="auto">
          <a:xfrm>
            <a:off x="2339975" y="3284538"/>
            <a:ext cx="1008063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9" name="AutoShape 102"/>
          <p:cNvSpPr>
            <a:spLocks noChangeArrowheads="1"/>
          </p:cNvSpPr>
          <p:nvPr/>
        </p:nvSpPr>
        <p:spPr bwMode="auto">
          <a:xfrm rot="5589568">
            <a:off x="3843338" y="3132138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Introduction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>
                <a:ea typeface="宋体" panose="02010600030101010101" pitchFamily="2" charset="-122"/>
              </a:rPr>
              <a:t>Program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= Data structure </a:t>
            </a:r>
            <a:r>
              <a:rPr kumimoji="1" lang="en-US" altLang="zh-CN" sz="2800" dirty="0">
                <a:ea typeface="宋体" panose="02010600030101010101" pitchFamily="2" charset="-122"/>
              </a:rPr>
              <a:t>+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Algorithm </a:t>
            </a:r>
            <a:endParaRPr kumimoji="1" lang="en-US" altLang="zh-CN" sz="2800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r>
              <a:rPr kumimoji="1" lang="en-US" altLang="zh-CN" sz="2400" dirty="0" smtClean="0">
                <a:ea typeface="宋体" panose="02010600030101010101" pitchFamily="2" charset="-122"/>
              </a:rPr>
              <a:t>Data structure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429000" y="1988840"/>
            <a:ext cx="1981200" cy="533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Data Types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1143000" y="3208040"/>
            <a:ext cx="18288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Derived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3352800" y="3208040"/>
            <a:ext cx="21336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Fundamental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5867400" y="3208040"/>
            <a:ext cx="2133600" cy="914400"/>
          </a:xfrm>
          <a:prstGeom prst="flowChartProcess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User-defined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</a:p>
        </p:txBody>
      </p:sp>
      <p:cxnSp>
        <p:nvCxnSpPr>
          <p:cNvPr id="30" name="AutoShape 9"/>
          <p:cNvCxnSpPr>
            <a:cxnSpLocks noChangeShapeType="1"/>
            <a:stCxn id="26" idx="2"/>
            <a:endCxn id="27" idx="0"/>
          </p:cNvCxnSpPr>
          <p:nvPr/>
        </p:nvCxnSpPr>
        <p:spPr bwMode="auto">
          <a:xfrm flipH="1">
            <a:off x="2057400" y="2522240"/>
            <a:ext cx="2362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0"/>
          <p:cNvCxnSpPr>
            <a:cxnSpLocks noChangeShapeType="1"/>
            <a:stCxn id="26" idx="2"/>
            <a:endCxn id="28" idx="0"/>
          </p:cNvCxnSpPr>
          <p:nvPr/>
        </p:nvCxnSpPr>
        <p:spPr bwMode="auto">
          <a:xfrm>
            <a:off x="4419600" y="2522240"/>
            <a:ext cx="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1"/>
          <p:cNvCxnSpPr>
            <a:cxnSpLocks noChangeShapeType="1"/>
            <a:stCxn id="26" idx="2"/>
            <a:endCxn id="29" idx="0"/>
          </p:cNvCxnSpPr>
          <p:nvPr/>
        </p:nvCxnSpPr>
        <p:spPr bwMode="auto">
          <a:xfrm>
            <a:off x="4419600" y="2522240"/>
            <a:ext cx="25146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320040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Integral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Types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Float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/ double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</a:rPr>
              <a:t>Character Types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943600" y="4198640"/>
            <a:ext cx="2667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Structures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Unions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Enumerations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184920" y="4198640"/>
            <a:ext cx="2667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Arrays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</a:rPr>
              <a:t>Pointers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4" grpId="0"/>
      <p:bldP spid="35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>
                <a:ea typeface="宋体" panose="02010600030101010101" pitchFamily="2" charset="-122"/>
              </a:rPr>
              <a:t>Insert a number into a sorted array</a:t>
            </a:r>
          </a:p>
          <a:p>
            <a:pPr lvl="1"/>
            <a:r>
              <a:rPr kumimoji="1" lang="en-US" altLang="zh-CN" dirty="0" smtClean="0">
                <a:ea typeface="宋体" panose="02010600030101010101" pitchFamily="2" charset="-122"/>
              </a:rPr>
              <a:t>Find </a:t>
            </a:r>
            <a:r>
              <a:rPr kumimoji="1" lang="en-US" altLang="zh-CN" dirty="0">
                <a:ea typeface="宋体" panose="02010600030101010101" pitchFamily="2" charset="-122"/>
              </a:rPr>
              <a:t>the position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Shift the elements afterwards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Assign the value to the position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36868" name="Rectangle 28"/>
          <p:cNvSpPr>
            <a:spLocks noChangeArrowheads="1"/>
          </p:cNvSpPr>
          <p:nvPr/>
        </p:nvSpPr>
        <p:spPr bwMode="auto">
          <a:xfrm>
            <a:off x="900113" y="3683000"/>
            <a:ext cx="100806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iA[10]</a:t>
            </a:r>
          </a:p>
        </p:txBody>
      </p:sp>
      <p:graphicFrame>
        <p:nvGraphicFramePr>
          <p:cNvPr id="5" name="Group 29"/>
          <p:cNvGraphicFramePr>
            <a:graphicFrameLocks/>
          </p:cNvGraphicFramePr>
          <p:nvPr/>
        </p:nvGraphicFramePr>
        <p:xfrm>
          <a:off x="2268538" y="3651250"/>
          <a:ext cx="6480175" cy="608013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608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893" name="Rectangle 57"/>
          <p:cNvSpPr>
            <a:spLocks noChangeArrowheads="1"/>
          </p:cNvSpPr>
          <p:nvPr/>
        </p:nvSpPr>
        <p:spPr bwMode="auto">
          <a:xfrm>
            <a:off x="611188" y="2849563"/>
            <a:ext cx="1943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int iValue   </a:t>
            </a:r>
          </a:p>
        </p:txBody>
      </p:sp>
      <p:sp>
        <p:nvSpPr>
          <p:cNvPr id="7" name="Rectangle 58"/>
          <p:cNvSpPr>
            <a:spLocks noChangeArrowheads="1"/>
          </p:cNvSpPr>
          <p:nvPr/>
        </p:nvSpPr>
        <p:spPr bwMode="auto">
          <a:xfrm>
            <a:off x="2339975" y="2819400"/>
            <a:ext cx="1008063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8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8" name="AutoShape 59"/>
          <p:cNvSpPr>
            <a:spLocks noChangeArrowheads="1"/>
          </p:cNvSpPr>
          <p:nvPr/>
        </p:nvSpPr>
        <p:spPr bwMode="auto">
          <a:xfrm rot="5589568">
            <a:off x="3843338" y="2667000"/>
            <a:ext cx="577850" cy="1295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676 h 21600"/>
              <a:gd name="T14" fmla="*/ 19483 w 21600"/>
              <a:gd name="T15" fmla="*/ 74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676"/>
                </a:lnTo>
                <a:cubicBezTo>
                  <a:pt x="5564" y="4676"/>
                  <a:pt x="0" y="8026"/>
                  <a:pt x="0" y="12158"/>
                </a:cubicBezTo>
                <a:lnTo>
                  <a:pt x="0" y="21600"/>
                </a:lnTo>
                <a:lnTo>
                  <a:pt x="2868" y="21600"/>
                </a:lnTo>
                <a:lnTo>
                  <a:pt x="2868" y="12158"/>
                </a:lnTo>
                <a:cubicBezTo>
                  <a:pt x="2868" y="9576"/>
                  <a:pt x="7148" y="7482"/>
                  <a:pt x="12427" y="7482"/>
                </a:cubicBezTo>
                <a:lnTo>
                  <a:pt x="12427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113"/>
          <p:cNvSpPr>
            <a:spLocks noChangeArrowheads="1"/>
          </p:cNvSpPr>
          <p:nvPr/>
        </p:nvSpPr>
        <p:spPr bwMode="auto">
          <a:xfrm>
            <a:off x="4356100" y="368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CC33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10" name="Rectangle 116"/>
          <p:cNvSpPr>
            <a:spLocks noChangeArrowheads="1"/>
          </p:cNvSpPr>
          <p:nvPr/>
        </p:nvSpPr>
        <p:spPr bwMode="auto">
          <a:xfrm>
            <a:off x="43561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11" name="Rectangle 118"/>
          <p:cNvSpPr>
            <a:spLocks noChangeArrowheads="1"/>
          </p:cNvSpPr>
          <p:nvPr/>
        </p:nvSpPr>
        <p:spPr bwMode="auto">
          <a:xfrm>
            <a:off x="5003800" y="368141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CC"/>
                </a:solidFill>
                <a:latin typeface="Arial" panose="020B0604020202020204" pitchFamily="34" charset="0"/>
              </a:rPr>
              <a:t>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162 L 0.09236 -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-0.00324 L 0.07517 -0.00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fld id="{1B19E158-C9A2-5649-9871-E3536AC9538D}" type="slidenum">
              <a:rPr lang="en-US" altLang="zh-CN" sz="1400" b="0"/>
              <a:pPr algn="l"/>
              <a:t>31</a:t>
            </a:fld>
            <a:endParaRPr lang="en-US" altLang="zh-CN" sz="1400" b="0"/>
          </a:p>
        </p:txBody>
      </p:sp>
      <p:sp>
        <p:nvSpPr>
          <p:cNvPr id="9113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827088" y="947738"/>
            <a:ext cx="8229600" cy="54340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#include&lt;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stdio.h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main()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{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[10]={1,3,5,6,9,10};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最初有序数组*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iNumber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=6;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最初有序数组数据个数*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i1,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;  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插入位置*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int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=7;                 /*</a:t>
            </a:r>
            <a:r>
              <a:rPr lang="zh-CN" altLang="en-US" sz="2800" dirty="0">
                <a:solidFill>
                  <a:schemeClr val="tx1"/>
                </a:solidFill>
                <a:latin typeface="Times New Roman" charset="0"/>
              </a:rPr>
              <a:t>插入值*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/</a:t>
            </a:r>
          </a:p>
          <a:p>
            <a:pPr>
              <a:buNone/>
            </a:pP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/*Find the position*/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for(i1=0;i1&lt;iNumber;i1++)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	if(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[i1]&gt;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)  break;</a:t>
            </a:r>
          </a:p>
          <a:p>
            <a:pPr>
              <a:buNone/>
            </a:pP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  </a:t>
            </a: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r>
              <a:rPr kumimoji="1" lang="en-US" altLang="zh-CN" sz="2800" dirty="0" smtClean="0">
                <a:solidFill>
                  <a:srgbClr val="00B050"/>
                </a:solidFill>
                <a:ea typeface="宋体" panose="02010600030101010101" pitchFamily="2" charset="-122"/>
              </a:rPr>
              <a:t>*record the </a:t>
            </a:r>
            <a:r>
              <a:rPr kumimoji="1" lang="en-US" altLang="zh-CN" sz="2800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posistion</a:t>
            </a:r>
            <a:r>
              <a:rPr kumimoji="1" lang="en-US" altLang="zh-CN" sz="2800" dirty="0" smtClean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solidFill>
                  <a:srgbClr val="00B050"/>
                </a:solidFill>
                <a:ea typeface="宋体" panose="02010600030101010101" pitchFamily="2" charset="-122"/>
              </a:rPr>
              <a:t>*/</a:t>
            </a:r>
            <a:r>
              <a:rPr kumimoji="1" lang="en-US" altLang="zh-CN" sz="2800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chemeClr val="tx1"/>
                </a:solidFill>
                <a:latin typeface="Times New Roman" charset="0"/>
              </a:rPr>
              <a:t>=i1;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619672" y="4725144"/>
            <a:ext cx="2016125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115616" y="5589240"/>
            <a:ext cx="1872208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001000" cy="685800"/>
          </a:xfrm>
        </p:spPr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39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9216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fld id="{33ED9761-9211-B041-92EF-AF2F9C8805CE}" type="slidenum">
              <a:rPr lang="en-US" altLang="zh-CN" sz="1400" b="0"/>
              <a:pPr algn="l"/>
              <a:t>32</a:t>
            </a:fld>
            <a:endParaRPr lang="en-US" altLang="zh-CN" sz="1400" b="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947738"/>
            <a:ext cx="8229600" cy="5721350"/>
          </a:xfrm>
        </p:spPr>
        <p:txBody>
          <a:bodyPr/>
          <a:lstStyle/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for( i1=iNumber-1; i1&gt;=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; i1--)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	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[i1+1] = 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[i1];</a:t>
            </a:r>
            <a:endParaRPr lang="en-US" altLang="zh-CN" dirty="0">
              <a:latin typeface="Times New Roman" charset="0"/>
            </a:endParaRPr>
          </a:p>
          <a:p>
            <a:pPr>
              <a:buNone/>
            </a:pP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*insert 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elements */</a:t>
            </a: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 smtClean="0">
                <a:latin typeface="Times New Roman" charset="0"/>
              </a:rPr>
              <a:t>  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[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iIndex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]=</a:t>
            </a: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</a:rPr>
              <a:t>iValue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dirty="0">
              <a:latin typeface="Times New Roman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  /</a:t>
            </a:r>
            <a:r>
              <a:rPr lang="en-US" altLang="zh-CN" dirty="0" smtClean="0">
                <a:solidFill>
                  <a:srgbClr val="008000"/>
                </a:solidFill>
                <a:latin typeface="Times New Roman" charset="0"/>
              </a:rPr>
              <a:t>*print the new array</a:t>
            </a:r>
            <a:r>
              <a:rPr lang="zh-CN" altLang="en-US" dirty="0" smtClean="0">
                <a:solidFill>
                  <a:srgbClr val="008000"/>
                </a:solidFill>
                <a:latin typeface="Times New Roman" charset="0"/>
              </a:rPr>
              <a:t>*</a:t>
            </a:r>
            <a:r>
              <a:rPr lang="en-US" altLang="zh-CN" dirty="0">
                <a:solidFill>
                  <a:srgbClr val="008000"/>
                </a:solidFill>
                <a:latin typeface="Times New Roman" charset="0"/>
              </a:rPr>
              <a:t>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Times New Roman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for(i1=0;i1&lt;iNumber+1;i1++)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</a:rPr>
              <a:t>printf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("%d\t",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</a:rPr>
              <a:t>iA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[i1]);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  return 0;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91680" y="1412999"/>
            <a:ext cx="4824536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15616" y="2780928"/>
            <a:ext cx="3133197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001000" cy="685800"/>
          </a:xfrm>
        </p:spPr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195736" y="4077295"/>
            <a:ext cx="1872208" cy="50383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5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sz="2000" dirty="0">
                <a:ea typeface="宋体" panose="02010600030101010101" pitchFamily="2" charset="-122"/>
              </a:rPr>
              <a:t>void </a:t>
            </a:r>
            <a:r>
              <a:rPr kumimoji="1" lang="en-US" altLang="zh-CN" sz="2000" dirty="0" smtClean="0">
                <a:ea typeface="宋体" panose="02010600030101010101" pitchFamily="2" charset="-122"/>
              </a:rPr>
              <a:t>insert(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2000" dirty="0">
                <a:ea typeface="宋体" panose="02010600030101010101" pitchFamily="2" charset="-122"/>
              </a:rPr>
              <a:t>[],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2000" dirty="0">
                <a:ea typeface="宋体" panose="02010600030101010101" pitchFamily="2" charset="-122"/>
              </a:rPr>
              <a:t>,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000" dirty="0">
                <a:ea typeface="宋体" panose="02010600030101010101" pitchFamily="2" charset="-122"/>
              </a:rPr>
              <a:t> </a:t>
            </a:r>
            <a:r>
              <a:rPr kumimoji="1" lang="en-US" altLang="zh-CN" sz="20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20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target array;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current number in the array; </a:t>
            </a:r>
            <a:r>
              <a:rPr kumimoji="1" lang="en-US" altLang="zh-CN" sz="1800" dirty="0" err="1">
                <a:solidFill>
                  <a:srgbClr val="00B050"/>
                </a:solidFill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: value to be inserted*/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800" dirty="0">
                <a:ea typeface="宋体" panose="02010600030101010101" pitchFamily="2" charset="-122"/>
              </a:rPr>
              <a:t> i1,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	/*Find the position*/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for(i1=0;i1&lt;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 &amp;&amp;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 i1++);  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Can use break 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=i1;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if (i1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for(i1=iNumber-1; i1&gt;=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i1--)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[i1+1]=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/*Insertion*/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  <a:endParaRPr kumimoji="1" lang="zh-CN" altLang="en-US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65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/*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insert a number into a sorted array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target array; </a:t>
            </a:r>
            <a:endParaRPr kumimoji="1" lang="en-US" altLang="zh-CN" dirty="0" smtClean="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solidFill>
                  <a:srgbClr val="00B050"/>
                </a:solidFill>
                <a:ea typeface="宋体" panose="02010600030101010101" pitchFamily="2" charset="-122"/>
              </a:rPr>
              <a:t>iNumber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current number in the array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;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 </a:t>
            </a:r>
            <a:r>
              <a:rPr kumimoji="1" lang="en-US" altLang="zh-CN" dirty="0" err="1">
                <a:solidFill>
                  <a:srgbClr val="00B050"/>
                </a:solidFill>
                <a:ea typeface="宋体" panose="02010600030101010101" pitchFamily="2" charset="-122"/>
              </a:rPr>
              <a:t>iValue</a:t>
            </a: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: value to be inserted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*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    return the position of the number in the array</a:t>
            </a:r>
          </a:p>
          <a:p>
            <a:pPr>
              <a:buNone/>
            </a:pPr>
            <a:r>
              <a:rPr kumimoji="1" lang="en-US" altLang="zh-CN" dirty="0">
                <a:solidFill>
                  <a:srgbClr val="00B050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B050"/>
                </a:solidFill>
                <a:ea typeface="宋体" panose="02010600030101010101" pitchFamily="2" charset="-122"/>
              </a:rPr>
              <a:t>/</a:t>
            </a:r>
            <a:endParaRPr kumimoji="1" lang="en-US" altLang="zh-CN" dirty="0">
              <a:solidFill>
                <a:srgbClr val="00B05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insert ( </a:t>
            </a: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solidFill>
                  <a:srgbClr val="0000FF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2800" dirty="0">
                <a:solidFill>
                  <a:srgbClr val="0000FF"/>
                </a:solidFill>
                <a:ea typeface="宋体" panose="02010600030101010101" pitchFamily="2" charset="-122"/>
              </a:rPr>
              <a:t>[]</a:t>
            </a:r>
            <a:r>
              <a:rPr kumimoji="1" lang="en-US" altLang="zh-CN" sz="2800" dirty="0">
                <a:ea typeface="宋体" panose="02010600030101010101" pitchFamily="2" charset="-122"/>
              </a:rPr>
              <a:t>,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2800" dirty="0">
                <a:ea typeface="宋体" panose="02010600030101010101" pitchFamily="2" charset="-122"/>
              </a:rPr>
              <a:t>,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)</a:t>
            </a: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;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a[N] = {2,3,4}, n = 3, key = 2; </a:t>
            </a:r>
            <a:endParaRPr kumimoji="1" lang="en-US" altLang="zh-CN" sz="28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ea typeface="宋体" panose="02010600030101010101" pitchFamily="2" charset="-122"/>
              </a:rPr>
              <a:t>if(   ?     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       insert( 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, n, key);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</a:t>
            </a:r>
            <a:r>
              <a:rPr kumimoji="1" lang="en-US" altLang="zh-CN" sz="2800" dirty="0" smtClean="0">
                <a:ea typeface="宋体" panose="02010600030101010101" pitchFamily="2" charset="-122"/>
              </a:rPr>
              <a:t>        </a:t>
            </a:r>
            <a:r>
              <a:rPr kumimoji="1" lang="en-US" altLang="zh-CN" sz="2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int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* </a:t>
            </a:r>
            <a:r>
              <a:rPr kumimoji="1" lang="en-US" altLang="zh-CN" sz="2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iA</a:t>
            </a:r>
            <a:r>
              <a:rPr kumimoji="1"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 a;</a:t>
            </a:r>
            <a:endParaRPr kumimoji="1" lang="en-US" altLang="zh-CN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10.0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88" y="5013176"/>
            <a:ext cx="3419872" cy="1880220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7019800" y="1267495"/>
            <a:ext cx="1081088" cy="1584325"/>
            <a:chOff x="4150" y="2341"/>
            <a:chExt cx="681" cy="99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150" y="2341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1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150" y="2700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2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150" y="3015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latin typeface="Times New Roman" charset="0"/>
                </a:rPr>
                <a:t>3</a:t>
              </a: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345113" y="980157"/>
            <a:ext cx="341312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0" dirty="0">
                <a:latin typeface="Times New Roman" charset="0"/>
              </a:rPr>
              <a:t>a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219482" y="906666"/>
            <a:ext cx="55656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CN" sz="2800" b="0" dirty="0" err="1" smtClean="0">
                <a:latin typeface="Times New Roman" charset="0"/>
              </a:rPr>
              <a:t>iA</a:t>
            </a:r>
            <a:endParaRPr lang="en-US" altLang="zh-CN" sz="2800" b="0" dirty="0">
              <a:latin typeface="Times New Roman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083175" y="1411957"/>
            <a:ext cx="865188" cy="144463"/>
          </a:xfrm>
          <a:prstGeom prst="rightArrow">
            <a:avLst>
              <a:gd name="adj1" fmla="val 50000"/>
              <a:gd name="adj2" fmla="val 149725"/>
            </a:avLst>
          </a:prstGeom>
          <a:solidFill>
            <a:srgbClr val="FF0000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>
              <a:defRPr/>
            </a:pPr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099300" y="1411957"/>
            <a:ext cx="865188" cy="144463"/>
          </a:xfrm>
          <a:prstGeom prst="leftArrow">
            <a:avLst>
              <a:gd name="adj1" fmla="val 50000"/>
              <a:gd name="adj2" fmla="val 149725"/>
            </a:avLst>
          </a:prstGeom>
          <a:solidFill>
            <a:srgbClr val="FF0000"/>
          </a:solidFill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endParaRPr lang="zh-CN" altLang="en-US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7019800" y="1267495"/>
            <a:ext cx="1081088" cy="1584325"/>
            <a:chOff x="4150" y="2341"/>
            <a:chExt cx="681" cy="998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150" y="2341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2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50" y="2700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3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4150" y="3015"/>
              <a:ext cx="681" cy="324"/>
            </a:xfrm>
            <a:prstGeom prst="rect">
              <a:avLst/>
            </a:prstGeom>
            <a:solidFill>
              <a:srgbClr val="00FFFF"/>
            </a:solidFill>
            <a:ln w="57150">
              <a:solidFill>
                <a:srgbClr val="0033CC"/>
              </a:solidFill>
              <a:miter lim="800000"/>
              <a:headEnd/>
              <a:tailEnd/>
            </a:ln>
            <a:effectLst>
              <a:outerShdw blurRad="63500" dist="107763" dir="135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altLang="zh-CN" sz="2400" b="0">
                  <a:solidFill>
                    <a:srgbClr val="CC0000"/>
                  </a:solidFill>
                  <a:latin typeface="Times New Roman" charset="0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and array</a:t>
            </a:r>
            <a:endParaRPr kumimoji="1" lang="zh-CN" altLang="en-US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371656" cy="56388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array name is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constant</a:t>
            </a:r>
            <a:r>
              <a:rPr kumimoji="1" lang="en-US" altLang="zh-CN" dirty="0">
                <a:ea typeface="宋体" panose="02010600030101010101" pitchFamily="2" charset="-122"/>
              </a:rPr>
              <a:t> giving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 of the initial element. 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The constant can be assigned to a pointer, which is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variable </a:t>
            </a:r>
            <a:r>
              <a:rPr kumimoji="1" lang="en-US" altLang="zh-CN" dirty="0">
                <a:ea typeface="宋体" panose="02010600030101010101" pitchFamily="2" charset="-122"/>
              </a:rPr>
              <a:t>holding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address.</a:t>
            </a:r>
          </a:p>
          <a:p>
            <a:endParaRPr kumimoji="1" lang="zh-CN" altLang="en-US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7200" y="3067050"/>
            <a:ext cx="2730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pi = &amp;a[0];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8142288" y="3581400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5791200" y="3352800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57" name="组 56"/>
          <p:cNvGrpSpPr>
            <a:grpSpLocks/>
          </p:cNvGrpSpPr>
          <p:nvPr/>
        </p:nvGrpSpPr>
        <p:grpSpPr bwMode="auto">
          <a:xfrm>
            <a:off x="6616700" y="3311525"/>
            <a:ext cx="1609725" cy="2632075"/>
            <a:chOff x="6615987" y="3311525"/>
            <a:chExt cx="1609725" cy="2632075"/>
          </a:xfrm>
        </p:grpSpPr>
        <p:sp>
          <p:nvSpPr>
            <p:cNvPr id="40980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0981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2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3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4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5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6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0987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0988" name="文本框 23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89" name="文本框 42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0" name="文本框 43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1" name="文本框 44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92" name="文本框 45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58" name="组 57"/>
          <p:cNvGrpSpPr>
            <a:grpSpLocks/>
          </p:cNvGrpSpPr>
          <p:nvPr/>
        </p:nvGrpSpPr>
        <p:grpSpPr bwMode="auto">
          <a:xfrm>
            <a:off x="5405438" y="3657600"/>
            <a:ext cx="1300162" cy="1905000"/>
            <a:chOff x="5405319" y="3657600"/>
            <a:chExt cx="1300281" cy="1905000"/>
          </a:xfrm>
        </p:grpSpPr>
        <p:sp>
          <p:nvSpPr>
            <p:cNvPr id="40975" name="文本框 46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6" name="文本框 47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7" name="文本框 48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8" name="文本框 50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0979" name="文本框 51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53" name="Rectangle 7"/>
          <p:cNvSpPr>
            <a:spLocks noChangeArrowheads="1"/>
          </p:cNvSpPr>
          <p:nvPr/>
        </p:nvSpPr>
        <p:spPr bwMode="auto">
          <a:xfrm>
            <a:off x="6629400" y="6019800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54" name="文本框 53"/>
          <p:cNvSpPr txBox="1">
            <a:spLocks noChangeArrowheads="1"/>
          </p:cNvSpPr>
          <p:nvPr/>
        </p:nvSpPr>
        <p:spPr bwMode="auto">
          <a:xfrm>
            <a:off x="6827838" y="6019800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5410200" y="6019800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8229600" y="5937250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auto">
          <a:xfrm>
            <a:off x="6629400" y="3657600"/>
            <a:ext cx="1600200" cy="388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3" name="文本框 32"/>
          <p:cNvSpPr txBox="1">
            <a:spLocks noChangeArrowheads="1"/>
          </p:cNvSpPr>
          <p:nvPr/>
        </p:nvSpPr>
        <p:spPr bwMode="auto">
          <a:xfrm>
            <a:off x="539552" y="4581128"/>
            <a:ext cx="1431426" cy="138499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b[5];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/>
              <a:t>a=b;?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dirty="0"/>
              <a:t>pi = b;?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53" grpId="0" animBg="1"/>
      <p:bldP spid="54" grpId="0"/>
      <p:bldP spid="55" grpId="0"/>
      <p:bldP spid="56" grpId="0"/>
      <p:bldP spid="59" grpId="0" animBg="1"/>
      <p:bldP spid="33" grpId="0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Precedence and associativity</a:t>
            </a:r>
            <a:endParaRPr lang="zh-CN" altLang="en-US"/>
          </a:p>
        </p:txBody>
      </p:sp>
      <p:graphicFrame>
        <p:nvGraphicFramePr>
          <p:cNvPr id="4" name="Group 29"/>
          <p:cNvGraphicFramePr>
            <a:graphicFrameLocks noGrp="1"/>
          </p:cNvGraphicFramePr>
          <p:nvPr/>
        </p:nvGraphicFramePr>
        <p:xfrm>
          <a:off x="1277938" y="1371600"/>
          <a:ext cx="1981200" cy="525780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Member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Unary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arithmetic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relational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bitwise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Logical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Conditional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Assignment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comma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3287713" y="1384300"/>
          <a:ext cx="3124200" cy="5221288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() [] -&gt; .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! ~ ++ -- + - * &amp; (type) sizeof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/ %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 -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&lt;&lt; &gt;&gt;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2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 &lt;= &gt; &gt;=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== !=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^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||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200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&amp;&amp;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||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?: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 += -= *= /= %= &amp;= ^= |= &lt;&lt;= &gt;&gt;=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84200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6" name="Group 29"/>
          <p:cNvGraphicFramePr>
            <a:graphicFrameLocks noGrp="1"/>
          </p:cNvGraphicFramePr>
          <p:nvPr/>
        </p:nvGraphicFramePr>
        <p:xfrm>
          <a:off x="6399213" y="1384300"/>
          <a:ext cx="1219200" cy="522128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 to L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84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 to R</a:t>
                      </a:r>
                      <a:endParaRPr kumimoji="0" lang="zh-CN" altLang="en-US" sz="2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265613" y="914400"/>
            <a:ext cx="1314450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Operator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51013" y="914400"/>
            <a:ext cx="1284287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Category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70613" y="914400"/>
            <a:ext cx="1754187" cy="40005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33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</a:rPr>
              <a:t>Associativity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 except </a:t>
            </a:r>
            <a:r>
              <a:rPr kumimoji="1" lang="en-US" altLang="zh-CN" dirty="0">
                <a:ea typeface="宋体" panose="02010600030101010101" pitchFamily="2" charset="-122"/>
              </a:rPr>
              <a:t>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Typically used for a pointer to an array,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 otherwise </a:t>
            </a:r>
            <a:r>
              <a:rPr kumimoji="1" lang="en-US" altLang="zh-CN" dirty="0">
                <a:ea typeface="宋体" panose="02010600030101010101" pitchFamily="2" charset="-122"/>
              </a:rPr>
              <a:t>the behavior may be unpredictable.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Adding/subtracting a pointer </a:t>
            </a:r>
            <a:endParaRPr kumimoji="1" lang="zh-CN" altLang="en-US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04800" y="836712"/>
            <a:ext cx="8610600" cy="5638800"/>
          </a:xfrm>
        </p:spPr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Adding/subtracting an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  <a:r>
              <a:rPr kumimoji="1" lang="en-US" altLang="zh-CN">
                <a:ea typeface="宋体" panose="02010600030101010101" pitchFamily="2" charset="-122"/>
              </a:rPr>
              <a:t> </a:t>
            </a:r>
            <a:r>
              <a:rPr kumimoji="1" lang="en-US" altLang="zh-CN" i="1">
                <a:ea typeface="宋体" panose="02010600030101010101" pitchFamily="2" charset="-122"/>
              </a:rPr>
              <a:t>n</a:t>
            </a:r>
            <a:r>
              <a:rPr kumimoji="1" lang="en-US" altLang="zh-CN">
                <a:ea typeface="宋体" panose="02010600030101010101" pitchFamily="2" charset="-122"/>
              </a:rPr>
              <a:t> to a pointer means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obtain the address after/before </a:t>
            </a:r>
            <a:r>
              <a:rPr kumimoji="1" lang="en-US" altLang="zh-CN" i="1">
                <a:ea typeface="宋体" panose="02010600030101010101" pitchFamily="2" charset="-122"/>
              </a:rPr>
              <a:t>n</a:t>
            </a:r>
            <a:r>
              <a:rPr kumimoji="1" lang="en-US" altLang="zh-CN">
                <a:ea typeface="宋体" panose="02010600030101010101" pitchFamily="2" charset="-122"/>
              </a:rPr>
              <a:t>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elements (objects) </a:t>
            </a:r>
            <a:r>
              <a:rPr kumimoji="1" lang="en-US" altLang="zh-CN">
                <a:ea typeface="宋体" panose="02010600030101010101" pitchFamily="2" charset="-122"/>
              </a:rPr>
              <a:t>to which the pointer point.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90600" y="2438400"/>
            <a:ext cx="27305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pi+3;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 ??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 == a[3]</a:t>
            </a: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8142288" y="2022475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5791200" y="17938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7" name="组 6"/>
          <p:cNvGrpSpPr>
            <a:grpSpLocks/>
          </p:cNvGrpSpPr>
          <p:nvPr/>
        </p:nvGrpSpPr>
        <p:grpSpPr bwMode="auto">
          <a:xfrm>
            <a:off x="6616700" y="1752600"/>
            <a:ext cx="1609725" cy="2632075"/>
            <a:chOff x="6615987" y="3311525"/>
            <a:chExt cx="1609725" cy="2632075"/>
          </a:xfrm>
        </p:grpSpPr>
        <p:sp>
          <p:nvSpPr>
            <p:cNvPr id="46102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6103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4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5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6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7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108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6109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6110" name="文本框 15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1" name="文本框 16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2" name="文本框 17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3" name="文本框 18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14" name="文本框 19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21" name="组 20"/>
          <p:cNvGrpSpPr>
            <a:grpSpLocks/>
          </p:cNvGrpSpPr>
          <p:nvPr/>
        </p:nvGrpSpPr>
        <p:grpSpPr bwMode="auto">
          <a:xfrm>
            <a:off x="5405438" y="2098675"/>
            <a:ext cx="1300162" cy="1905000"/>
            <a:chOff x="5405319" y="3657600"/>
            <a:chExt cx="1300281" cy="1905000"/>
          </a:xfrm>
        </p:grpSpPr>
        <p:sp>
          <p:nvSpPr>
            <p:cNvPr id="46097" name="文本框 21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098" name="文本框 22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099" name="文本框 23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00" name="文本框 24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6101" name="文本框 25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629400" y="446087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6827838" y="4460875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5410200" y="4460875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8229600" y="4378325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59" name="AutoShape 24"/>
          <p:cNvSpPr>
            <a:spLocks noChangeArrowheads="1"/>
          </p:cNvSpPr>
          <p:nvPr/>
        </p:nvSpPr>
        <p:spPr bwMode="auto">
          <a:xfrm>
            <a:off x="4572000" y="22225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52400" y="5059363"/>
            <a:ext cx="42497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*(p+3)	</a:t>
            </a:r>
            <a:r>
              <a:rPr kumimoji="1" lang="en-US" altLang="zh-CN">
                <a:solidFill>
                  <a:srgbClr val="008000"/>
                </a:solidFill>
              </a:rPr>
              <a:t>/*offset of a pointer*/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p[3] 	</a:t>
            </a:r>
            <a:r>
              <a:rPr kumimoji="1" lang="en-US" altLang="zh-CN">
                <a:solidFill>
                  <a:srgbClr val="008000"/>
                </a:solidFill>
              </a:rPr>
              <a:t>/*index of a pointer*/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a[3]	</a:t>
            </a:r>
            <a:r>
              <a:rPr kumimoji="1" lang="en-US" altLang="zh-CN">
                <a:solidFill>
                  <a:srgbClr val="008000"/>
                </a:solidFill>
              </a:rPr>
              <a:t>/*index of array name*/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*(a+3) </a:t>
            </a:r>
            <a:r>
              <a:rPr kumimoji="1" lang="en-US" altLang="zh-CN">
                <a:solidFill>
                  <a:srgbClr val="008000"/>
                </a:solidFill>
              </a:rPr>
              <a:t>/*offset of array name*/</a:t>
            </a:r>
          </a:p>
        </p:txBody>
      </p:sp>
      <p:sp>
        <p:nvSpPr>
          <p:cNvPr id="62" name="矩形 61"/>
          <p:cNvSpPr/>
          <p:nvPr/>
        </p:nvSpPr>
        <p:spPr>
          <a:xfrm>
            <a:off x="4419600" y="4953000"/>
            <a:ext cx="45720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Find the initial address of an array by the </a:t>
            </a:r>
            <a:r>
              <a:rPr kumimoji="1" lang="en-US" altLang="zh-CN" sz="2000" kern="0" dirty="0">
                <a:solidFill>
                  <a:srgbClr val="FF0000"/>
                </a:solidFill>
                <a:latin typeface="Times New Roman" pitchFamily="18" charset="0"/>
                <a:ea typeface="Times New Roman" charset="0"/>
                <a:cs typeface="Times New Roman" pitchFamily="18" charset="0"/>
              </a:rPr>
              <a:t>array name. </a:t>
            </a:r>
          </a:p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Offset to the position specified by the </a:t>
            </a:r>
            <a:r>
              <a:rPr kumimoji="1" lang="en-US" altLang="zh-CN" sz="2000" kern="0" dirty="0" err="1">
                <a:latin typeface="Times New Roman" pitchFamily="18" charset="0"/>
                <a:ea typeface="Times New Roman" charset="0"/>
                <a:cs typeface="Times New Roman" pitchFamily="18" charset="0"/>
              </a:rPr>
              <a:t>integer_expression</a:t>
            </a: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.</a:t>
            </a:r>
          </a:p>
          <a:p>
            <a:pPr marL="742950" lvl="1" indent="-285750">
              <a:spcBef>
                <a:spcPct val="20000"/>
              </a:spcBef>
              <a:buFont typeface="Wingdings" charset="0"/>
              <a:buChar char="Ø"/>
              <a:defRPr/>
            </a:pPr>
            <a:r>
              <a:rPr kumimoji="1" lang="en-US" altLang="zh-CN" sz="2000" kern="0" dirty="0">
                <a:latin typeface="Times New Roman" pitchFamily="18" charset="0"/>
                <a:ea typeface="Times New Roman" charset="0"/>
                <a:cs typeface="Times New Roman" pitchFamily="18" charset="0"/>
              </a:rPr>
              <a:t>Read the value on the position.</a:t>
            </a:r>
          </a:p>
        </p:txBody>
      </p:sp>
      <p:sp>
        <p:nvSpPr>
          <p:cNvPr id="63" name="右大括号 62"/>
          <p:cNvSpPr>
            <a:spLocks/>
          </p:cNvSpPr>
          <p:nvPr/>
        </p:nvSpPr>
        <p:spPr bwMode="auto">
          <a:xfrm>
            <a:off x="4267200" y="5181600"/>
            <a:ext cx="609600" cy="1295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zh-CN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00209 0.160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7" grpId="0" animBg="1"/>
      <p:bldP spid="28" grpId="0"/>
      <p:bldP spid="29" grpId="0"/>
      <p:bldP spid="30" grpId="0"/>
      <p:bldP spid="59" grpId="0" animBg="1"/>
      <p:bldP spid="59" grpId="1" animBg="1"/>
      <p:bldP spid="61" grpId="0"/>
      <p:bldP spid="62" grpId="0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Summation program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#include &lt;stdio.h&gt;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#define ARR_NUM 5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void main()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arr[ARR_NUM] = {1, 3, 5, 7, 9};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i, sum;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*p = arr;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for (i = 0, sum = 0; i &lt; ARR_NUM; i++)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arr[i];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*(arr+i);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p[i];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sum += *(p+i);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}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304800" y="764704"/>
            <a:ext cx="8610600" cy="5638800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An array </a:t>
            </a:r>
            <a:r>
              <a:rPr lang="en-US" altLang="zh-CN" dirty="0">
                <a:ea typeface="宋体" panose="02010600030101010101" pitchFamily="2" charset="-122"/>
              </a:rPr>
              <a:t>is a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fixed-size </a:t>
            </a:r>
            <a:r>
              <a:rPr lang="en-US" altLang="zh-CN" dirty="0">
                <a:ea typeface="宋体" panose="02010600030101010101" pitchFamily="2" charset="-122"/>
              </a:rPr>
              <a:t>sequenced collection of elements of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lang="en-US" altLang="zh-CN" dirty="0">
                <a:ea typeface="宋体" panose="02010600030101010101" pitchFamily="2" charset="-122"/>
              </a:rPr>
              <a:t> data type.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       Examples</a:t>
            </a:r>
            <a:r>
              <a:rPr lang="en-US" altLang="zh-CN" dirty="0" smtClean="0">
                <a:ea typeface="宋体" panose="02010600030101010101" pitchFamily="2" charset="-122"/>
              </a:rPr>
              <a:t>:  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                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float 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height[50];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	          </a:t>
            </a:r>
            <a:r>
              <a:rPr lang="en-US" altLang="zh-CN" sz="2000" dirty="0" err="1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number[5];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	          double scores[STU_NUM]; /*#define STU_NUM 60*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/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               </a:t>
            </a:r>
            <a:r>
              <a:rPr lang="en-US" altLang="zh-CN" sz="2000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n = 100;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               char string[ n ]; </a:t>
            </a:r>
          </a:p>
          <a:p>
            <a:pPr marL="0" lvl="2" indent="0">
              <a:buClrTx/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7.5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60216"/>
            <a:ext cx="2915816" cy="279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906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type except </a:t>
            </a:r>
            <a:r>
              <a:rPr kumimoji="1" lang="en-US" altLang="zh-CN" dirty="0">
                <a:ea typeface="宋体" panose="02010600030101010101" pitchFamily="2" charset="-122"/>
              </a:rPr>
              <a:t>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type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pPr marL="457200" lvl="1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Subtracting or comparing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two pointers</a:t>
            </a:r>
            <a:r>
              <a:rPr kumimoji="1" lang="en-US" altLang="zh-CN" dirty="0">
                <a:ea typeface="宋体" panose="02010600030101010101" pitchFamily="2" charset="-122"/>
              </a:rPr>
              <a:t> to members of the same </a:t>
            </a:r>
            <a:r>
              <a:rPr kumimoji="1" lang="en-US" altLang="zh-CN" dirty="0" smtClean="0">
                <a:ea typeface="宋体" panose="02010600030101010101" pitchFamily="2" charset="-122"/>
              </a:rPr>
              <a:t>array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operators: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comparing</a:t>
            </a:r>
            <a:r>
              <a:rPr kumimoji="1" lang="en-US" altLang="zh-CN" dirty="0">
                <a:ea typeface="宋体" panose="02010600030101010101" pitchFamily="2" charset="-122"/>
              </a:rPr>
              <a:t> the address.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2267744" y="4116824"/>
            <a:ext cx="4400550" cy="2741176"/>
          </a:xfrm>
          <a:prstGeom prst="wedgeRoundRectCallout">
            <a:avLst>
              <a:gd name="adj1" fmla="val 659"/>
              <a:gd name="adj2" fmla="val -10431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a[N],  *p1 , *p2 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smtClean="0"/>
              <a:t> p1 = a;     p2 = </a:t>
            </a:r>
            <a:r>
              <a:rPr kumimoji="1" lang="en-US" altLang="zh-CN" dirty="0" err="1" smtClean="0"/>
              <a:t>a+N</a:t>
            </a:r>
            <a:r>
              <a:rPr kumimoji="1" lang="en-US" altLang="zh-CN" dirty="0" smtClean="0"/>
              <a:t> -1;</a:t>
            </a:r>
            <a:endParaRPr kumimoji="1" lang="en-US" altLang="zh-CN" dirty="0"/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smtClean="0"/>
              <a:t>p1==a;     p1&lt;p2;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>
                <a:ea typeface="楷体" panose="02010609060101010101" pitchFamily="49" charset="-122"/>
              </a:rPr>
              <a:t> </a:t>
            </a:r>
            <a:r>
              <a:rPr kumimoji="1" lang="en-US" altLang="zh-CN" dirty="0" smtClean="0">
                <a:ea typeface="楷体" panose="02010609060101010101" pitchFamily="49" charset="-122"/>
              </a:rPr>
              <a:t>p2 – p1 = ?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78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Assignment of pointers of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same</a:t>
            </a:r>
            <a:r>
              <a:rPr kumimoji="1" lang="en-US" altLang="zh-CN" dirty="0">
                <a:ea typeface="宋体" panose="02010600030101010101" pitchFamily="2" charset="-122"/>
              </a:rPr>
              <a:t> type except for a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 dirty="0">
                <a:ea typeface="宋体" panose="02010600030101010101" pitchFamily="2" charset="-122"/>
              </a:rPr>
              <a:t> type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Adding or subtracting a pointer and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Subtracting </a:t>
            </a:r>
            <a:r>
              <a:rPr kumimoji="1" lang="en-US" altLang="zh-CN" dirty="0">
                <a:ea typeface="宋体" panose="02010600030101010101" pitchFamily="2" charset="-122"/>
              </a:rPr>
              <a:t>or comparing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two pointers</a:t>
            </a:r>
            <a:r>
              <a:rPr kumimoji="1" lang="en-US" altLang="zh-CN" dirty="0">
                <a:ea typeface="宋体" panose="02010600030101010101" pitchFamily="2" charset="-122"/>
              </a:rPr>
              <a:t> to members of the same array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operators: comparing the address.</a:t>
            </a:r>
          </a:p>
          <a:p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Assigning or comparing to zero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 commonly used technique to test if a pointer is valid. </a:t>
            </a:r>
          </a:p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圆角矩形标注 3"/>
          <p:cNvSpPr>
            <a:spLocks noChangeArrowheads="1"/>
          </p:cNvSpPr>
          <p:nvPr/>
        </p:nvSpPr>
        <p:spPr bwMode="auto">
          <a:xfrm>
            <a:off x="3707904" y="4509120"/>
            <a:ext cx="4400550" cy="2025650"/>
          </a:xfrm>
          <a:prstGeom prst="wedgeRoundRectCallout">
            <a:avLst>
              <a:gd name="adj1" fmla="val -40278"/>
              <a:gd name="adj2" fmla="val -9123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int *p = NULL, q = NULL;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…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if (p != NULL) *p = 1;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6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Excercise</a:t>
            </a:r>
            <a:endParaRPr kumimoji="1" lang="zh-CN" altLang="en-US" dirty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CN" dirty="0" smtClean="0">
                <a:ea typeface="宋体" panose="02010600030101010101" pitchFamily="2" charset="-122"/>
              </a:rPr>
              <a:t>What </a:t>
            </a:r>
            <a:r>
              <a:rPr kumimoji="1" lang="en-US" altLang="zh-CN" dirty="0">
                <a:ea typeface="宋体" panose="02010600030101010101" pitchFamily="2" charset="-122"/>
              </a:rPr>
              <a:t>will this program print</a:t>
            </a:r>
          </a:p>
          <a:p>
            <a:pPr marL="0" indent="0">
              <a:buNone/>
            </a:pPr>
            <a:r>
              <a:rPr kumimoji="1" lang="en-US" altLang="zh-CN" sz="1400" dirty="0" smtClean="0">
                <a:ea typeface="宋体" panose="02010600030101010101" pitchFamily="2" charset="-122"/>
              </a:rPr>
              <a:t> </a:t>
            </a:r>
            <a:r>
              <a:rPr kumimoji="1" lang="en-US" altLang="zh-CN" sz="1800" dirty="0" smtClean="0">
                <a:ea typeface="宋体" panose="02010600030101010101" pitchFamily="2" charset="-122"/>
              </a:rPr>
              <a:t>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ref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[10]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= {8,4,0,2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}, index,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*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= ref;</a:t>
            </a:r>
            <a:endParaRPr kumimoji="1" lang="en-US" altLang="zh-CN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 for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(index = 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0;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index &lt; 4; index++,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++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    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printf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("%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d%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d%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d</a:t>
            </a:r>
            <a:r>
              <a:rPr kumimoji="1" lang="en-US" altLang="zh-CN" dirty="0" err="1">
                <a:solidFill>
                  <a:schemeClr val="tx1"/>
                </a:solidFill>
                <a:ea typeface="宋体" panose="02010600030101010101" pitchFamily="2" charset="-122"/>
              </a:rPr>
              <a:t>%d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\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n", ref[index], 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*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,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ref+index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,  </a:t>
            </a:r>
            <a:r>
              <a:rPr kumimoji="1" lang="en-US" altLang="zh-CN" dirty="0" err="1" smtClean="0">
                <a:solidFill>
                  <a:schemeClr val="tx1"/>
                </a:solidFill>
                <a:ea typeface="宋体" panose="02010600030101010101" pitchFamily="2" charset="-122"/>
              </a:rPr>
              <a:t>ptr</a:t>
            </a:r>
            <a:r>
              <a:rPr kumimoji="1"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;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endParaRPr kumimoji="1" lang="en-US" altLang="zh-CN" sz="1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sz="1200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2. In question 1, how many elements does </a:t>
            </a:r>
            <a:r>
              <a:rPr kumimoji="1" lang="en-US" altLang="zh-CN" i="1" dirty="0">
                <a:ea typeface="宋体" panose="02010600030101010101" pitchFamily="2" charset="-122"/>
              </a:rPr>
              <a:t>ref</a:t>
            </a:r>
            <a:r>
              <a:rPr kumimoji="1" lang="en-US" altLang="zh-CN" dirty="0">
                <a:ea typeface="宋体" panose="02010600030101010101" pitchFamily="2" charset="-122"/>
              </a:rPr>
              <a:t> have?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3. In question 1, </a:t>
            </a:r>
            <a:r>
              <a:rPr kumimoji="1" lang="en-US" altLang="zh-CN" i="1" dirty="0">
                <a:ea typeface="宋体" panose="02010600030101010101" pitchFamily="2" charset="-122"/>
              </a:rPr>
              <a:t>ref</a:t>
            </a:r>
            <a:r>
              <a:rPr kumimoji="1" lang="en-US" altLang="zh-CN" dirty="0">
                <a:ea typeface="宋体" panose="02010600030101010101" pitchFamily="2" charset="-122"/>
              </a:rPr>
              <a:t> is the address of what?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What </a:t>
            </a:r>
            <a:r>
              <a:rPr kumimoji="1" lang="en-US" altLang="zh-CN" dirty="0">
                <a:ea typeface="宋体" panose="02010600030101010101" pitchFamily="2" charset="-122"/>
              </a:rPr>
              <a:t>about </a:t>
            </a:r>
            <a:r>
              <a:rPr kumimoji="1" lang="en-US" altLang="zh-CN" i="1" dirty="0">
                <a:ea typeface="宋体" panose="02010600030101010101" pitchFamily="2" charset="-122"/>
              </a:rPr>
              <a:t>ref+1</a:t>
            </a:r>
            <a:r>
              <a:rPr kumimoji="1" lang="en-US" altLang="zh-CN" dirty="0">
                <a:ea typeface="宋体" panose="02010600030101010101" pitchFamily="2" charset="-122"/>
              </a:rPr>
              <a:t>? What does </a:t>
            </a:r>
            <a:r>
              <a:rPr kumimoji="1" lang="en-US" altLang="zh-CN" i="1" dirty="0">
                <a:ea typeface="宋体" panose="02010600030101010101" pitchFamily="2" charset="-122"/>
              </a:rPr>
              <a:t>++ref</a:t>
            </a:r>
            <a:r>
              <a:rPr kumimoji="1" lang="en-US" altLang="zh-CN" dirty="0">
                <a:ea typeface="宋体" panose="02010600030101010101" pitchFamily="2" charset="-122"/>
              </a:rPr>
              <a:t> point to</a:t>
            </a:r>
            <a:r>
              <a:rPr kumimoji="1" lang="en-US" altLang="zh-CN" dirty="0" smtClean="0">
                <a:ea typeface="宋体" panose="02010600030101010101" pitchFamily="2" charset="-122"/>
              </a:rPr>
              <a:t>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54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increment/decrement</a:t>
            </a:r>
            <a:endParaRPr kumimoji="1" lang="zh-CN" altLang="en-US"/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Pointer increment/decrement means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move</a:t>
            </a:r>
            <a:r>
              <a:rPr kumimoji="1" lang="en-US" altLang="zh-CN">
                <a:ea typeface="宋体" panose="02010600030101010101" pitchFamily="2" charset="-122"/>
              </a:rPr>
              <a:t> the pointer forward or backward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one element.</a:t>
            </a: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The value of the pointer is changed before or after the movement(prefix and suffix)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0" y="2971800"/>
            <a:ext cx="446722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b = *pi++; // *(pi++)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c = *++pi;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d = pi[0]++;//value increment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e = (*pi)++;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*a++; ?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8066088" y="2708275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15000" y="24796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8" name="组 7"/>
          <p:cNvGrpSpPr>
            <a:grpSpLocks/>
          </p:cNvGrpSpPr>
          <p:nvPr/>
        </p:nvGrpSpPr>
        <p:grpSpPr bwMode="auto">
          <a:xfrm>
            <a:off x="6540500" y="2438400"/>
            <a:ext cx="1609725" cy="2632075"/>
            <a:chOff x="6615987" y="3311525"/>
            <a:chExt cx="1609725" cy="2632075"/>
          </a:xfrm>
        </p:grpSpPr>
        <p:sp>
          <p:nvSpPr>
            <p:cNvPr id="48154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48155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6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7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8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59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60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8161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48162" name="文本框 16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3" name="文本框 17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4" name="文本框 18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5" name="文本框 19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66" name="文本框 20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22" name="组 21"/>
          <p:cNvGrpSpPr>
            <a:grpSpLocks/>
          </p:cNvGrpSpPr>
          <p:nvPr/>
        </p:nvGrpSpPr>
        <p:grpSpPr bwMode="auto">
          <a:xfrm>
            <a:off x="5329238" y="2784475"/>
            <a:ext cx="1300162" cy="1905000"/>
            <a:chOff x="5405319" y="3657600"/>
            <a:chExt cx="1300281" cy="1905000"/>
          </a:xfrm>
        </p:grpSpPr>
        <p:sp>
          <p:nvSpPr>
            <p:cNvPr id="48149" name="文本框 22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0" name="文本框 23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1" name="文本框 24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2" name="文本框 25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48153" name="文本框 26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6553200" y="514667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751638" y="5146675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5334000" y="5146675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8153400" y="5064125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4495800" y="29083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3" name="AutoShape 24"/>
          <p:cNvSpPr>
            <a:spLocks noChangeArrowheads="1"/>
          </p:cNvSpPr>
          <p:nvPr/>
        </p:nvSpPr>
        <p:spPr bwMode="auto">
          <a:xfrm>
            <a:off x="4495800" y="32766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4" name="椭圆 33"/>
          <p:cNvSpPr>
            <a:spLocks noChangeArrowheads="1"/>
          </p:cNvSpPr>
          <p:nvPr/>
        </p:nvSpPr>
        <p:spPr bwMode="auto">
          <a:xfrm>
            <a:off x="7239000" y="2855913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705600" y="5145088"/>
            <a:ext cx="1300163" cy="369887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0x0012F7C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6705600" y="5159375"/>
            <a:ext cx="1249363" cy="368300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0x0012F80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>
            <a:spLocks noChangeArrowheads="1"/>
          </p:cNvSpPr>
          <p:nvPr/>
        </p:nvSpPr>
        <p:spPr bwMode="auto">
          <a:xfrm>
            <a:off x="7239000" y="3581400"/>
            <a:ext cx="300038" cy="369888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7239000" y="3581400"/>
            <a:ext cx="300038" cy="369888"/>
          </a:xfrm>
          <a:prstGeom prst="rect">
            <a:avLst/>
          </a:prstGeom>
          <a:solidFill>
            <a:srgbClr val="DDD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5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6" name="椭圆 35"/>
          <p:cNvSpPr>
            <a:spLocks noChangeArrowheads="1"/>
          </p:cNvSpPr>
          <p:nvPr/>
        </p:nvSpPr>
        <p:spPr bwMode="auto">
          <a:xfrm>
            <a:off x="7239000" y="3608388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00208 0.049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00463 L -0.00417 0.0462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54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8" grpId="0" animBg="1"/>
      <p:bldP spid="29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4" grpId="0" animBg="1"/>
      <p:bldP spid="4" grpId="0" animBg="1"/>
      <p:bldP spid="35" grpId="0" animBg="1"/>
      <p:bldP spid="37" grpId="0" animBg="1"/>
      <p:bldP spid="38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ChangeArrowheads="1"/>
          </p:cNvSpPr>
          <p:nvPr/>
        </p:nvSpPr>
        <p:spPr bwMode="gray">
          <a:xfrm>
            <a:off x="755650" y="471488"/>
            <a:ext cx="8532813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x-none" altLang="zh-CN" dirty="0" smtClean="0">
                <a:solidFill>
                  <a:srgbClr val="0000FF"/>
                </a:solidFill>
              </a:rPr>
              <a:t> </a:t>
            </a:r>
            <a:endParaRPr lang="en-US" altLang="zh-CN" sz="24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#include &lt;</a:t>
            </a:r>
            <a:r>
              <a:rPr lang="en-US" altLang="zh-CN" sz="2400" dirty="0" err="1"/>
              <a:t>stdio.h</a:t>
            </a:r>
            <a:r>
              <a:rPr lang="en-US" altLang="zh-CN" sz="2400" dirty="0"/>
              <a:t>&gt;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 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{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[5],</a:t>
            </a:r>
            <a:r>
              <a:rPr lang="en-US" altLang="zh-CN" sz="2400" dirty="0" err="1"/>
              <a:t>i</a:t>
            </a:r>
            <a:r>
              <a:rPr lang="en-US" altLang="zh-CN" sz="2400" dirty="0"/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*pi=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=0;i&lt;5;i++)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CC0000"/>
                </a:solidFill>
              </a:rPr>
              <a:t>*(</a:t>
            </a:r>
            <a:r>
              <a:rPr lang="en-US" altLang="zh-CN" sz="2400" dirty="0" err="1">
                <a:solidFill>
                  <a:srgbClr val="CC0000"/>
                </a:solidFill>
              </a:rPr>
              <a:t>pi+i</a:t>
            </a:r>
            <a:r>
              <a:rPr lang="en-US" altLang="zh-CN" sz="2400" dirty="0">
                <a:solidFill>
                  <a:srgbClr val="CC0000"/>
                </a:solidFill>
              </a:rPr>
              <a:t>)=i1;</a:t>
            </a:r>
            <a:r>
              <a:rPr lang="en-US" altLang="zh-CN" sz="2400" dirty="0"/>
              <a:t>               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=0;i&lt;5;i++)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, </a:t>
            </a:r>
            <a:r>
              <a:rPr lang="en-US" altLang="zh-CN" sz="2400" dirty="0">
                <a:solidFill>
                  <a:srgbClr val="CC0000"/>
                </a:solidFill>
              </a:rPr>
              <a:t>*(</a:t>
            </a:r>
            <a:r>
              <a:rPr lang="en-US" altLang="zh-CN" sz="2400" dirty="0" err="1">
                <a:solidFill>
                  <a:srgbClr val="CC0000"/>
                </a:solidFill>
              </a:rPr>
              <a:t>iArr+i</a:t>
            </a:r>
            <a:r>
              <a:rPr lang="en-US" altLang="zh-CN" sz="2400" dirty="0">
                <a:solidFill>
                  <a:srgbClr val="CC0000"/>
                </a:solidFill>
              </a:rPr>
              <a:t>)</a:t>
            </a:r>
            <a:r>
              <a:rPr lang="en-US" altLang="zh-CN" sz="2400" dirty="0"/>
              <a:t> );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return 0;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}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5272" name="Rectangle 8"/>
          <p:cNvSpPr>
            <a:spLocks noChangeArrowheads="1"/>
          </p:cNvSpPr>
          <p:nvPr/>
        </p:nvSpPr>
        <p:spPr bwMode="auto">
          <a:xfrm>
            <a:off x="4572000" y="3357563"/>
            <a:ext cx="3313113" cy="461665"/>
          </a:xfrm>
          <a:prstGeom prst="rect">
            <a:avLst/>
          </a:prstGeom>
          <a:solidFill>
            <a:srgbClr val="FFFFCC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/>
              <a:t> pi[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]《</a:t>
            </a:r>
            <a:r>
              <a:rPr lang="zh-CN" altLang="en-US" sz="2400" dirty="0"/>
              <a:t>－</a:t>
            </a:r>
            <a:r>
              <a:rPr lang="en-US" altLang="zh-CN" sz="2400" dirty="0"/>
              <a:t>》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</a:t>
            </a:r>
          </a:p>
        </p:txBody>
      </p:sp>
      <p:sp>
        <p:nvSpPr>
          <p:cNvPr id="76806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6807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AFC02BD6-D717-334A-A46C-8B4930795F25}" type="datetime1">
              <a:rPr lang="zh-CN" altLang="en-US" sz="1400" b="0"/>
              <a:pPr algn="ctr"/>
              <a:t>18/12/6</a:t>
            </a:fld>
            <a:endParaRPr lang="en-US" altLang="zh-CN" sz="1400" b="0"/>
          </a:p>
        </p:txBody>
      </p:sp>
      <p:sp>
        <p:nvSpPr>
          <p:cNvPr id="7680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3B631FFC-A106-7D48-84E7-6122F9010659}" type="slidenum">
              <a:rPr lang="en-US" altLang="zh-CN" sz="1400" b="0"/>
              <a:pPr/>
              <a:t>44</a:t>
            </a:fld>
            <a:endParaRPr lang="en-US" altLang="zh-CN" sz="1400" b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55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7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ChangeArrowheads="1"/>
          </p:cNvSpPr>
          <p:nvPr/>
        </p:nvSpPr>
        <p:spPr bwMode="gray">
          <a:xfrm>
            <a:off x="755650" y="620713"/>
            <a:ext cx="8532813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>
                <a:solidFill>
                  <a:srgbClr val="0000FF"/>
                </a:solidFill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[5], i1, *pi=</a:t>
            </a:r>
            <a:r>
              <a:rPr lang="en-US" altLang="zh-CN" sz="2400" dirty="0" err="1">
                <a:solidFill>
                  <a:srgbClr val="0000FF"/>
                </a:solidFill>
              </a:rPr>
              <a:t>iArr</a:t>
            </a:r>
            <a:r>
              <a:rPr lang="en-US" altLang="zh-CN" sz="2400" dirty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for(i1=0;i1&lt;5;i1++)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{	  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CC0000"/>
                </a:solidFill>
              </a:rPr>
              <a:t>*pi = i1;	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CC0000"/>
                </a:solidFill>
              </a:rPr>
              <a:t>         pi++;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}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</a:rPr>
              <a:t>pi = </a:t>
            </a:r>
            <a:r>
              <a:rPr lang="en-US" altLang="zh-CN" sz="2400" dirty="0" err="1">
                <a:solidFill>
                  <a:srgbClr val="FF0000"/>
                </a:solidFill>
              </a:rPr>
              <a:t>iArr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for(i1=0;i1&lt;5;i1++)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i1, </a:t>
            </a:r>
            <a:r>
              <a:rPr lang="en-US" altLang="zh-CN" sz="2400" dirty="0">
                <a:solidFill>
                  <a:srgbClr val="CC0000"/>
                </a:solidFill>
              </a:rPr>
              <a:t>*(pi++) </a:t>
            </a:r>
            <a:r>
              <a:rPr lang="en-US" altLang="zh-CN" sz="2400" dirty="0"/>
              <a:t>);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7829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7830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044DEC5E-2CE8-4348-BF0F-6368EE1B8707}" type="datetime1">
              <a:rPr lang="zh-CN" altLang="en-US" sz="1400" b="0"/>
              <a:pPr algn="ctr"/>
              <a:t>18/12/6</a:t>
            </a:fld>
            <a:endParaRPr lang="en-US" altLang="zh-CN" sz="1400" b="0"/>
          </a:p>
        </p:txBody>
      </p:sp>
      <p:sp>
        <p:nvSpPr>
          <p:cNvPr id="7783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8209AC52-5AEA-684F-AABB-5FF26842E9FC}" type="slidenum">
              <a:rPr lang="en-US" altLang="zh-CN" sz="1400" b="0"/>
              <a:pPr/>
              <a:t>45</a:t>
            </a:fld>
            <a:endParaRPr lang="en-US" altLang="zh-CN" sz="1400" b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547813" y="3356992"/>
            <a:ext cx="338455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grpSp>
        <p:nvGrpSpPr>
          <p:cNvPr id="10" name="组合 6"/>
          <p:cNvGrpSpPr>
            <a:grpSpLocks/>
          </p:cNvGrpSpPr>
          <p:nvPr/>
        </p:nvGrpSpPr>
        <p:grpSpPr bwMode="auto">
          <a:xfrm>
            <a:off x="3203848" y="4869160"/>
            <a:ext cx="2749550" cy="1079500"/>
            <a:chOff x="5724128" y="2636912"/>
            <a:chExt cx="2749649" cy="1080121"/>
          </a:xfrm>
        </p:grpSpPr>
        <p:sp>
          <p:nvSpPr>
            <p:cNvPr id="11" name="椭圆形标注 10"/>
            <p:cNvSpPr>
              <a:spLocks noChangeArrowheads="1"/>
            </p:cNvSpPr>
            <p:nvPr/>
          </p:nvSpPr>
          <p:spPr bwMode="auto">
            <a:xfrm>
              <a:off x="5724128" y="2636912"/>
              <a:ext cx="2592481" cy="1080121"/>
            </a:xfrm>
            <a:prstGeom prst="wedgeEllipseCallout">
              <a:avLst>
                <a:gd name="adj1" fmla="val -62655"/>
                <a:gd name="adj2" fmla="val -79824"/>
              </a:avLst>
            </a:prstGeom>
            <a:solidFill>
              <a:schemeClr val="accent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pPr eaLnBrk="0" hangingPunct="0">
                <a:defRPr/>
              </a:pPr>
              <a:r>
                <a:rPr lang="en-US" altLang="zh-CN" sz="2400" dirty="0" smtClean="0">
                  <a:latin typeface="Arial" charset="0"/>
                </a:rPr>
                <a:t>Logic error</a:t>
              </a:r>
              <a:r>
                <a:rPr lang="zh-CN" altLang="en-US" sz="2400" dirty="0" smtClean="0">
                  <a:latin typeface="Arial" charset="0"/>
                </a:rPr>
                <a:t>？</a:t>
              </a:r>
              <a:endParaRPr lang="zh-CN" altLang="en-US" sz="2400" dirty="0">
                <a:latin typeface="Arial" charset="0"/>
              </a:endParaRPr>
            </a:p>
          </p:txBody>
        </p:sp>
        <p:pic>
          <p:nvPicPr>
            <p:cNvPr id="77852" name="Picture 5" descr="http://www.ccmedu.com/blog/group.asp?gid=16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714625"/>
              <a:ext cx="733425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7677150" y="22748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2</a:t>
            </a:r>
          </a:p>
        </p:txBody>
      </p:sp>
      <p:sp>
        <p:nvSpPr>
          <p:cNvPr id="14" name="AutoShape 28"/>
          <p:cNvSpPr>
            <a:spLocks noChangeArrowheads="1"/>
          </p:cNvSpPr>
          <p:nvPr/>
        </p:nvSpPr>
        <p:spPr bwMode="auto">
          <a:xfrm>
            <a:off x="7677150" y="25796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4</a:t>
            </a:r>
          </a:p>
        </p:txBody>
      </p:sp>
      <p:sp>
        <p:nvSpPr>
          <p:cNvPr id="15" name="AutoShape 29"/>
          <p:cNvSpPr>
            <a:spLocks noChangeArrowheads="1"/>
          </p:cNvSpPr>
          <p:nvPr/>
        </p:nvSpPr>
        <p:spPr bwMode="auto">
          <a:xfrm>
            <a:off x="7677150" y="28844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3</a:t>
            </a:r>
          </a:p>
        </p:txBody>
      </p:sp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7677150" y="31892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6</a:t>
            </a:r>
          </a:p>
        </p:txBody>
      </p:sp>
      <p:sp>
        <p:nvSpPr>
          <p:cNvPr id="17" name="AutoShape 31"/>
          <p:cNvSpPr>
            <a:spLocks noChangeArrowheads="1"/>
          </p:cNvSpPr>
          <p:nvPr/>
        </p:nvSpPr>
        <p:spPr bwMode="auto">
          <a:xfrm>
            <a:off x="7677150" y="34940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 dirty="0"/>
              <a:t>1</a:t>
            </a:r>
          </a:p>
        </p:txBody>
      </p:sp>
      <p:sp>
        <p:nvSpPr>
          <p:cNvPr id="18" name="AutoShape 32"/>
          <p:cNvSpPr>
            <a:spLocks noChangeArrowheads="1"/>
          </p:cNvSpPr>
          <p:nvPr/>
        </p:nvSpPr>
        <p:spPr bwMode="auto">
          <a:xfrm>
            <a:off x="7677150" y="37988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19" name="AutoShape 33"/>
          <p:cNvSpPr>
            <a:spLocks noChangeArrowheads="1"/>
          </p:cNvSpPr>
          <p:nvPr/>
        </p:nvSpPr>
        <p:spPr bwMode="auto">
          <a:xfrm>
            <a:off x="7677150" y="41036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0" name="AutoShape 34"/>
          <p:cNvSpPr>
            <a:spLocks noChangeArrowheads="1"/>
          </p:cNvSpPr>
          <p:nvPr/>
        </p:nvSpPr>
        <p:spPr bwMode="auto">
          <a:xfrm>
            <a:off x="7677150" y="44084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1" name="AutoShape 35"/>
          <p:cNvSpPr>
            <a:spLocks noChangeArrowheads="1"/>
          </p:cNvSpPr>
          <p:nvPr/>
        </p:nvSpPr>
        <p:spPr bwMode="auto">
          <a:xfrm>
            <a:off x="7677150" y="47132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2" name="AutoShape 36"/>
          <p:cNvSpPr>
            <a:spLocks noChangeArrowheads="1"/>
          </p:cNvSpPr>
          <p:nvPr/>
        </p:nvSpPr>
        <p:spPr bwMode="auto">
          <a:xfrm>
            <a:off x="7677150" y="50180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6300788" y="187642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 </a:t>
            </a:r>
            <a:r>
              <a:rPr kumimoji="1" lang="en-US" altLang="zh-CN" sz="2000" dirty="0" err="1" smtClean="0">
                <a:solidFill>
                  <a:srgbClr val="001C74"/>
                </a:solidFill>
                <a:latin typeface="Times New Roman" charset="0"/>
              </a:rPr>
              <a:t>iArr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24" name="Line 39"/>
          <p:cNvSpPr>
            <a:spLocks noChangeShapeType="1"/>
          </p:cNvSpPr>
          <p:nvPr/>
        </p:nvSpPr>
        <p:spPr bwMode="auto">
          <a:xfrm>
            <a:off x="6534150" y="230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6457950" y="2225675"/>
            <a:ext cx="1447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pi++ </a:t>
            </a:r>
            <a:endParaRPr kumimoji="1" lang="en-US" altLang="zh-CN" sz="2000" dirty="0">
              <a:solidFill>
                <a:srgbClr val="001C74"/>
              </a:solidFill>
              <a:latin typeface="Times New Roman" charset="0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pi=iArr+1</a:t>
            </a:r>
          </a:p>
        </p:txBody>
      </p:sp>
      <p:sp>
        <p:nvSpPr>
          <p:cNvPr id="26" name="Line 41"/>
          <p:cNvSpPr>
            <a:spLocks noChangeShapeType="1"/>
          </p:cNvSpPr>
          <p:nvPr/>
        </p:nvSpPr>
        <p:spPr bwMode="auto">
          <a:xfrm>
            <a:off x="6534150" y="26066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7" name="Text Box 44"/>
          <p:cNvSpPr txBox="1">
            <a:spLocks noChangeArrowheads="1"/>
          </p:cNvSpPr>
          <p:nvPr/>
        </p:nvSpPr>
        <p:spPr bwMode="auto">
          <a:xfrm>
            <a:off x="6300788" y="3752850"/>
            <a:ext cx="1447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=iArr+</a:t>
            </a:r>
            <a:r>
              <a:rPr kumimoji="1" lang="en-US" altLang="zh-CN" sz="2000" dirty="0">
                <a:solidFill>
                  <a:srgbClr val="001C74"/>
                </a:solidFill>
                <a:latin typeface="Times New Roman" charset="0"/>
              </a:rPr>
              <a:t>5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28" name="Line 45"/>
          <p:cNvSpPr>
            <a:spLocks noChangeShapeType="1"/>
          </p:cNvSpPr>
          <p:nvPr/>
        </p:nvSpPr>
        <p:spPr bwMode="auto">
          <a:xfrm>
            <a:off x="6534150" y="378936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9" name="Text Box 46"/>
          <p:cNvSpPr txBox="1">
            <a:spLocks noChangeArrowheads="1"/>
          </p:cNvSpPr>
          <p:nvPr/>
        </p:nvSpPr>
        <p:spPr bwMode="auto">
          <a:xfrm>
            <a:off x="7600950" y="184467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err="1" smtClean="0">
                <a:solidFill>
                  <a:srgbClr val="FF3300"/>
                </a:solidFill>
                <a:latin typeface="Times New Roman" charset="0"/>
              </a:rPr>
              <a:t>int</a:t>
            </a:r>
            <a:r>
              <a:rPr kumimoji="1" lang="en-US" altLang="zh-CN" sz="2000" dirty="0" smtClean="0">
                <a:solidFill>
                  <a:srgbClr val="FF3300"/>
                </a:solidFill>
                <a:latin typeface="Times New Roman" charset="0"/>
              </a:rPr>
              <a:t> </a:t>
            </a:r>
            <a:r>
              <a:rPr kumimoji="1" lang="en-US" altLang="zh-CN" sz="2000" dirty="0" err="1" smtClean="0">
                <a:solidFill>
                  <a:srgbClr val="FF3300"/>
                </a:solidFill>
                <a:latin typeface="Times New Roman" charset="0"/>
              </a:rPr>
              <a:t>iArr</a:t>
            </a:r>
            <a:r>
              <a:rPr kumimoji="1" lang="en-US" altLang="zh-CN" sz="2000" dirty="0" smtClean="0">
                <a:solidFill>
                  <a:srgbClr val="FF3300"/>
                </a:solidFill>
                <a:latin typeface="Times New Roman" charset="0"/>
              </a:rPr>
              <a:t>[5]</a:t>
            </a:r>
            <a:endParaRPr kumimoji="1" lang="zh-CN" altLang="en-US" sz="2000" dirty="0" smtClean="0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0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ChangeArrowheads="1"/>
          </p:cNvSpPr>
          <p:nvPr/>
        </p:nvSpPr>
        <p:spPr bwMode="gray">
          <a:xfrm>
            <a:off x="684213" y="620713"/>
            <a:ext cx="8532812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zh-CN" altLang="en-US" sz="2000" dirty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zh-CN" altLang="en-US" sz="2400" dirty="0"/>
              <a:t>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[5],  i1=0</a:t>
            </a:r>
            <a:r>
              <a:rPr lang="zh-CN" altLang="zh-CN" sz="2400" dirty="0"/>
              <a:t>，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*pi = 0;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 pi =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; </a:t>
            </a:r>
            <a:r>
              <a:rPr lang="en-US" altLang="zh-CN" sz="2400" dirty="0">
                <a:solidFill>
                  <a:srgbClr val="FF0000"/>
                </a:solidFill>
              </a:rPr>
              <a:t>pi&lt;iArr+5 </a:t>
            </a:r>
            <a:r>
              <a:rPr lang="en-US" altLang="zh-CN" sz="2400" dirty="0"/>
              <a:t>;pi++,i1++)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	*pi=i1;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</a:t>
            </a:r>
            <a:endParaRPr lang="en-US" altLang="zh-CN" sz="2400" dirty="0" smtClean="0"/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u="sng" dirty="0">
                <a:solidFill>
                  <a:srgbClr val="0000FF"/>
                </a:solidFill>
              </a:rPr>
              <a:t> </a:t>
            </a:r>
            <a:r>
              <a:rPr lang="en-US" altLang="zh-CN" sz="2400" u="sng" dirty="0" smtClean="0">
                <a:solidFill>
                  <a:srgbClr val="0000FF"/>
                </a:solidFill>
              </a:rPr>
              <a:t>pi</a:t>
            </a:r>
            <a:r>
              <a:rPr lang="en-US" altLang="zh-CN" sz="2400" u="sng" dirty="0">
                <a:solidFill>
                  <a:srgbClr val="0000FF"/>
                </a:solidFill>
              </a:rPr>
              <a:t>=</a:t>
            </a:r>
            <a:r>
              <a:rPr lang="en-US" altLang="zh-CN" sz="2400" u="sng" dirty="0" err="1">
                <a:solidFill>
                  <a:srgbClr val="0000FF"/>
                </a:solidFill>
              </a:rPr>
              <a:t>iArr</a:t>
            </a:r>
            <a:r>
              <a:rPr lang="en-US" altLang="zh-CN" sz="2400" u="sng" dirty="0" smtClean="0">
                <a:solidFill>
                  <a:srgbClr val="0000FF"/>
                </a:solidFill>
              </a:rPr>
              <a:t>;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u="sng" dirty="0">
              <a:solidFill>
                <a:srgbClr val="0000FF"/>
              </a:solidFill>
            </a:endParaRP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for( ;</a:t>
            </a:r>
            <a:r>
              <a:rPr lang="en-US" altLang="zh-CN" sz="2400" dirty="0">
                <a:solidFill>
                  <a:srgbClr val="FF0000"/>
                </a:solidFill>
              </a:rPr>
              <a:t>pi&lt;iArr+5</a:t>
            </a:r>
            <a:r>
              <a:rPr lang="en-US" altLang="zh-CN" sz="2400" dirty="0"/>
              <a:t>; pi++)</a:t>
            </a:r>
          </a:p>
          <a:p>
            <a:pPr marL="800100" lvl="1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 </a:t>
            </a:r>
            <a:r>
              <a:rPr lang="en-US" altLang="zh-CN" sz="2400" dirty="0" err="1"/>
              <a:t>iArr</a:t>
            </a:r>
            <a:r>
              <a:rPr lang="en-US" altLang="zh-CN" sz="2400" dirty="0"/>
              <a:t>[%d]=%d\n", </a:t>
            </a:r>
            <a:r>
              <a:rPr lang="en-US" altLang="zh-CN" sz="2400" u="sng" dirty="0"/>
              <a:t>i1</a:t>
            </a:r>
            <a:r>
              <a:rPr lang="en-US" altLang="zh-CN" sz="2400" dirty="0"/>
              <a:t> ,</a:t>
            </a:r>
            <a:r>
              <a:rPr lang="en-US" altLang="zh-CN" sz="2400" dirty="0">
                <a:solidFill>
                  <a:srgbClr val="FF0000"/>
                </a:solidFill>
              </a:rPr>
              <a:t>*pi</a:t>
            </a:r>
            <a:r>
              <a:rPr lang="en-US" altLang="zh-CN" sz="2400" dirty="0"/>
              <a:t>);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dirty="0"/>
              <a:t> 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8853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78854" name="日期占位符 4"/>
          <p:cNvSpPr txBox="1">
            <a:spLocks/>
          </p:cNvSpPr>
          <p:nvPr/>
        </p:nvSpPr>
        <p:spPr bwMode="auto">
          <a:xfrm>
            <a:off x="900113" y="6473825"/>
            <a:ext cx="12954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/>
            <a:fld id="{EA92CAC4-6E0E-E14D-AE9C-E3A8A9C742D9}" type="datetime1">
              <a:rPr lang="zh-CN" altLang="en-US" sz="1400" b="0"/>
              <a:pPr algn="ctr"/>
              <a:t>18/12/6</a:t>
            </a:fld>
            <a:endParaRPr lang="en-US" altLang="zh-CN" sz="1400" b="0"/>
          </a:p>
        </p:txBody>
      </p:sp>
      <p:sp>
        <p:nvSpPr>
          <p:cNvPr id="78855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5C8EFBF-DF1C-D240-B161-3CED98919A95}" type="slidenum">
              <a:rPr lang="en-US" altLang="zh-CN" sz="1400" b="0"/>
              <a:pPr/>
              <a:t>46</a:t>
            </a:fld>
            <a:endParaRPr lang="en-US" altLang="zh-CN" sz="1400" b="0"/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7677150" y="22748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2</a:t>
            </a:r>
          </a:p>
        </p:txBody>
      </p:sp>
      <p:sp>
        <p:nvSpPr>
          <p:cNvPr id="33" name="AutoShape 28"/>
          <p:cNvSpPr>
            <a:spLocks noChangeArrowheads="1"/>
          </p:cNvSpPr>
          <p:nvPr/>
        </p:nvSpPr>
        <p:spPr bwMode="auto">
          <a:xfrm>
            <a:off x="7677150" y="25796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4</a:t>
            </a:r>
          </a:p>
        </p:txBody>
      </p: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7677150" y="28844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3</a:t>
            </a:r>
          </a:p>
        </p:txBody>
      </p: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7677150" y="31892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/>
              <a:t>6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7677150" y="3494088"/>
            <a:ext cx="1084263" cy="331787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zh-CN" sz="2000" dirty="0"/>
              <a:t>1</a:t>
            </a: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7677150" y="37988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7677150" y="41036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7677150" y="44084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>
            <a:off x="7677150" y="47132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7677150" y="5018088"/>
            <a:ext cx="1084263" cy="331787"/>
          </a:xfrm>
          <a:prstGeom prst="flowChartProcess">
            <a:avLst/>
          </a:prstGeom>
          <a:gradFill rotWithShape="1">
            <a:gsLst>
              <a:gs pos="0">
                <a:srgbClr val="A9C2FF"/>
              </a:gs>
              <a:gs pos="35001">
                <a:srgbClr val="C2D4FF"/>
              </a:gs>
              <a:gs pos="100000">
                <a:srgbClr val="E6EDFF"/>
              </a:gs>
            </a:gsLst>
            <a:lin ang="16200000" scaled="1"/>
          </a:gradFill>
          <a:ln w="9525">
            <a:solidFill>
              <a:srgbClr val="7E99E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2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*</a:t>
            </a:r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6300788" y="1876425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 </a:t>
            </a:r>
            <a:r>
              <a:rPr kumimoji="1" lang="en-US" altLang="zh-CN" sz="2000" dirty="0" err="1" smtClean="0">
                <a:solidFill>
                  <a:srgbClr val="001C74"/>
                </a:solidFill>
                <a:latin typeface="Times New Roman" charset="0"/>
              </a:rPr>
              <a:t>iArr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6534150" y="230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6457950" y="2225675"/>
            <a:ext cx="1447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pi++ </a:t>
            </a:r>
            <a:endParaRPr kumimoji="1" lang="en-US" altLang="zh-CN" sz="2000" dirty="0">
              <a:solidFill>
                <a:srgbClr val="001C74"/>
              </a:solidFill>
              <a:latin typeface="Times New Roman" charset="0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pi=iArr+1</a:t>
            </a: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6534150" y="26066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6300788" y="3752850"/>
            <a:ext cx="1447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000" dirty="0" smtClean="0">
                <a:solidFill>
                  <a:srgbClr val="001C74"/>
                </a:solidFill>
                <a:latin typeface="Times New Roman" charset="0"/>
              </a:rPr>
              <a:t>pi =iArr+</a:t>
            </a:r>
            <a:r>
              <a:rPr kumimoji="1" lang="en-US" altLang="zh-CN" sz="2000" dirty="0">
                <a:solidFill>
                  <a:srgbClr val="001C74"/>
                </a:solidFill>
                <a:latin typeface="Times New Roman" charset="0"/>
              </a:rPr>
              <a:t>5</a:t>
            </a:r>
            <a:endParaRPr kumimoji="1" lang="en-US" altLang="zh-CN" sz="2000" dirty="0" smtClean="0">
              <a:solidFill>
                <a:srgbClr val="001C74"/>
              </a:solidFill>
              <a:latin typeface="Times New Roman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6534150" y="378936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51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Address/pointer arithmetic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867400"/>
          </a:xfrm>
        </p:spPr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Illegal </a:t>
            </a:r>
            <a:r>
              <a:rPr kumimoji="1" lang="en-US" altLang="zh-CN" dirty="0">
                <a:ea typeface="宋体" panose="02010600030101010101" pitchFamily="2" charset="-122"/>
              </a:rPr>
              <a:t>operations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Assign a pointer of one type to a different type without casting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Add/subtract float or double values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Multiply/divide/shift/mask them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Add two pointers</a:t>
            </a: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85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536" y="979488"/>
            <a:ext cx="8748464" cy="5257800"/>
          </a:xfrm>
        </p:spPr>
        <p:txBody>
          <a:bodyPr/>
          <a:lstStyle/>
          <a:p>
            <a:pPr eaLnBrk="1" hangingPunct="1">
              <a:defRPr/>
            </a:pPr>
            <a:endParaRPr kumimoji="0" lang="zh-CN" altLang="en-US" b="1" dirty="0">
              <a:latin typeface="Times New Roman" charset="0"/>
              <a:ea typeface="宋体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kumimoji="0" lang="en-US" altLang="zh-CN" sz="3200" b="1" dirty="0" smtClean="0">
                <a:latin typeface="Times New Roman" charset="0"/>
                <a:ea typeface="宋体" charset="0"/>
              </a:rPr>
              <a:t>void inverse( float* a)</a:t>
            </a:r>
            <a:r>
              <a:rPr kumimoji="0" lang="x-none" altLang="zh-CN" sz="3200" b="1" dirty="0" smtClean="0">
                <a:latin typeface="Times New Roman" charset="0"/>
                <a:ea typeface="宋体" charset="0"/>
              </a:rPr>
              <a:t> ;</a:t>
            </a:r>
            <a:endParaRPr kumimoji="0" lang="zh-CN" altLang="en-US" sz="3200" b="1" dirty="0">
              <a:latin typeface="Times New Roman" charset="0"/>
              <a:ea typeface="宋体" charset="0"/>
            </a:endParaRP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267744" y="1988840"/>
            <a:ext cx="62484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>
                <a:solidFill>
                  <a:srgbClr val="0000FF"/>
                </a:solidFill>
              </a:rPr>
              <a:t>float a[4]  ;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/>
              <a:t>a[0]            a[1]   	   a[2]	       a[3]         a[4]</a:t>
            </a:r>
          </a:p>
        </p:txBody>
      </p:sp>
      <p:sp>
        <p:nvSpPr>
          <p:cNvPr id="1030149" name="Text Box 5"/>
          <p:cNvSpPr txBox="1">
            <a:spLocks noChangeArrowheads="1"/>
          </p:cNvSpPr>
          <p:nvPr/>
        </p:nvSpPr>
        <p:spPr bwMode="auto">
          <a:xfrm>
            <a:off x="2123728" y="3614738"/>
            <a:ext cx="914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00CC"/>
                </a:solidFill>
              </a:rPr>
              <a:t>pStar</a:t>
            </a:r>
          </a:p>
        </p:txBody>
      </p:sp>
      <p:sp>
        <p:nvSpPr>
          <p:cNvPr id="1030150" name="Text Box 6"/>
          <p:cNvSpPr txBox="1">
            <a:spLocks noChangeArrowheads="1"/>
          </p:cNvSpPr>
          <p:nvPr/>
        </p:nvSpPr>
        <p:spPr bwMode="auto">
          <a:xfrm>
            <a:off x="7668865" y="35988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err="1" smtClean="0">
                <a:solidFill>
                  <a:srgbClr val="0000CC"/>
                </a:solidFill>
              </a:rPr>
              <a:t>pEnd</a:t>
            </a:r>
            <a:endParaRPr kumimoji="1" lang="en-US" altLang="zh-CN" sz="2400" dirty="0" smtClean="0">
              <a:solidFill>
                <a:srgbClr val="0000CC"/>
              </a:solidFill>
            </a:endParaRPr>
          </a:p>
        </p:txBody>
      </p:sp>
      <p:sp>
        <p:nvSpPr>
          <p:cNvPr id="1030151" name="Line 7"/>
          <p:cNvSpPr>
            <a:spLocks noChangeShapeType="1"/>
          </p:cNvSpPr>
          <p:nvPr/>
        </p:nvSpPr>
        <p:spPr bwMode="auto">
          <a:xfrm flipV="1">
            <a:off x="2501553" y="314166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7351" name="Text Box 11"/>
          <p:cNvSpPr txBox="1">
            <a:spLocks noChangeArrowheads="1"/>
          </p:cNvSpPr>
          <p:nvPr/>
        </p:nvSpPr>
        <p:spPr bwMode="auto">
          <a:xfrm>
            <a:off x="2700338" y="4076700"/>
            <a:ext cx="777716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>
                <a:solidFill>
                  <a:srgbClr val="336699"/>
                </a:solidFill>
              </a:rPr>
              <a:t>float a[5];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dirty="0" smtClean="0"/>
              <a:t>a[0]       a[1]   	   a[2]	     a[3]         a[4]        a[5]</a:t>
            </a:r>
          </a:p>
        </p:txBody>
      </p:sp>
      <p:sp>
        <p:nvSpPr>
          <p:cNvPr id="1030156" name="Text Box 12"/>
          <p:cNvSpPr txBox="1">
            <a:spLocks noChangeArrowheads="1"/>
          </p:cNvSpPr>
          <p:nvPr/>
        </p:nvSpPr>
        <p:spPr bwMode="auto">
          <a:xfrm>
            <a:off x="2700338" y="5661025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FF3300"/>
                </a:solidFill>
              </a:rPr>
              <a:t>start</a:t>
            </a:r>
          </a:p>
        </p:txBody>
      </p:sp>
      <p:sp>
        <p:nvSpPr>
          <p:cNvPr id="1030157" name="Text Box 13"/>
          <p:cNvSpPr txBox="1">
            <a:spLocks noChangeArrowheads="1"/>
          </p:cNvSpPr>
          <p:nvPr/>
        </p:nvSpPr>
        <p:spPr bwMode="auto">
          <a:xfrm>
            <a:off x="8316913" y="57340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FF3300"/>
                </a:solidFill>
              </a:rPr>
              <a:t>end</a:t>
            </a:r>
          </a:p>
        </p:txBody>
      </p:sp>
      <p:sp>
        <p:nvSpPr>
          <p:cNvPr id="1030158" name="Line 14"/>
          <p:cNvSpPr>
            <a:spLocks noChangeShapeType="1"/>
          </p:cNvSpPr>
          <p:nvPr/>
        </p:nvSpPr>
        <p:spPr bwMode="auto">
          <a:xfrm flipV="1">
            <a:off x="5003800" y="5084763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59" name="Line 15"/>
          <p:cNvSpPr>
            <a:spLocks noChangeShapeType="1"/>
          </p:cNvSpPr>
          <p:nvPr/>
        </p:nvSpPr>
        <p:spPr bwMode="auto">
          <a:xfrm flipV="1">
            <a:off x="6300788" y="5084763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60" name="Text Box 16"/>
          <p:cNvSpPr txBox="1">
            <a:spLocks noChangeArrowheads="1"/>
          </p:cNvSpPr>
          <p:nvPr/>
        </p:nvSpPr>
        <p:spPr bwMode="auto">
          <a:xfrm>
            <a:off x="4498975" y="55895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1C74"/>
                </a:solidFill>
              </a:rPr>
              <a:t>start</a:t>
            </a:r>
          </a:p>
        </p:txBody>
      </p:sp>
      <p:sp>
        <p:nvSpPr>
          <p:cNvPr id="1030161" name="Text Box 17"/>
          <p:cNvSpPr txBox="1">
            <a:spLocks noChangeArrowheads="1"/>
          </p:cNvSpPr>
          <p:nvPr/>
        </p:nvSpPr>
        <p:spPr bwMode="auto">
          <a:xfrm>
            <a:off x="5940425" y="55641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en-US" altLang="zh-CN" sz="2400" smtClean="0">
                <a:solidFill>
                  <a:srgbClr val="001C74"/>
                </a:solidFill>
              </a:rPr>
              <a:t>end</a:t>
            </a:r>
          </a:p>
        </p:txBody>
      </p:sp>
      <p:sp>
        <p:nvSpPr>
          <p:cNvPr id="1030162" name="Line 18"/>
          <p:cNvSpPr>
            <a:spLocks noChangeShapeType="1"/>
          </p:cNvSpPr>
          <p:nvPr/>
        </p:nvSpPr>
        <p:spPr bwMode="auto">
          <a:xfrm flipV="1">
            <a:off x="2917825" y="5013325"/>
            <a:ext cx="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163" name="Line 19"/>
          <p:cNvSpPr>
            <a:spLocks noChangeShapeType="1"/>
          </p:cNvSpPr>
          <p:nvPr/>
        </p:nvSpPr>
        <p:spPr bwMode="auto">
          <a:xfrm flipV="1">
            <a:off x="8461375" y="5041900"/>
            <a:ext cx="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28900" y="4149725"/>
            <a:ext cx="6911975" cy="23034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V="1">
            <a:off x="7740303" y="3141663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563590" y="3398838"/>
            <a:ext cx="36718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lnSpc>
                <a:spcPct val="70000"/>
              </a:lnSpc>
              <a:spcBef>
                <a:spcPct val="30000"/>
              </a:spcBef>
            </a:pPr>
            <a:r>
              <a:rPr kumimoji="1" lang="en-US" altLang="zh-CN" sz="2400"/>
              <a:t>	         pStart</a:t>
            </a:r>
          </a:p>
          <a:p>
            <a:pPr>
              <a:lnSpc>
                <a:spcPct val="70000"/>
              </a:lnSpc>
              <a:spcBef>
                <a:spcPct val="30000"/>
              </a:spcBef>
            </a:pPr>
            <a:r>
              <a:rPr kumimoji="1" lang="en-US" altLang="zh-CN" sz="2400"/>
              <a:t>	         pEnd</a:t>
            </a:r>
          </a:p>
        </p:txBody>
      </p:sp>
      <p:sp>
        <p:nvSpPr>
          <p:cNvPr id="80914" name="等腰三角形 3"/>
          <p:cNvSpPr>
            <a:spLocks noChangeArrowheads="1"/>
          </p:cNvSpPr>
          <p:nvPr/>
        </p:nvSpPr>
        <p:spPr bwMode="auto">
          <a:xfrm>
            <a:off x="5290790" y="3141663"/>
            <a:ext cx="360363" cy="187325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1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1 0.00486 L -0.14965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0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1481E-6 L -0.10243 -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1467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0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14757 -0.007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49" grpId="0"/>
      <p:bldP spid="1030150" grpId="0"/>
      <p:bldP spid="1030156" grpId="0"/>
      <p:bldP spid="1030157" grpId="0"/>
      <p:bldP spid="1030160" grpId="0"/>
      <p:bldP spid="1030161" grpId="0"/>
      <p:bldP spid="2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Exercise</a:t>
            </a:r>
            <a:endParaRPr kumimoji="1"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void </a:t>
            </a:r>
            <a:r>
              <a:rPr kumimoji="1" lang="en-US" altLang="zh-CN" dirty="0" smtClean="0">
                <a:ea typeface="宋体" panose="02010600030101010101" pitchFamily="2" charset="-122"/>
              </a:rPr>
              <a:t>insert(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iA</a:t>
            </a:r>
            <a:r>
              <a:rPr kumimoji="1" lang="en-US" altLang="zh-CN" dirty="0">
                <a:ea typeface="宋体" panose="02010600030101010101" pitchFamily="2" charset="-122"/>
              </a:rPr>
              <a:t>[],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iValue</a:t>
            </a:r>
            <a:r>
              <a:rPr kumimoji="1"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2000" dirty="0" smtClean="0">
                <a:ea typeface="宋体" panose="02010600030101010101" pitchFamily="2" charset="-122"/>
              </a:rPr>
              <a:t>{</a:t>
            </a:r>
            <a:endParaRPr kumimoji="1"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int</a:t>
            </a:r>
            <a:r>
              <a:rPr kumimoji="1" lang="en-US" altLang="zh-CN" sz="1800" dirty="0">
                <a:ea typeface="宋体" panose="02010600030101010101" pitchFamily="2" charset="-122"/>
              </a:rPr>
              <a:t> i1, 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	/*Find the position*/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for(i1=0;i1&lt;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 &amp;&amp;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 i1++);  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 Can use break 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/*Move elements */</a:t>
            </a: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=i1;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if (i1 &lt; 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iNumber</a:t>
            </a:r>
            <a:r>
              <a:rPr kumimoji="1" lang="en-US" altLang="zh-CN" sz="1800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for(i1=iNumber-1; i1&gt;=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; i1--)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	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[i1+1]=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[i1];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>
                <a:solidFill>
                  <a:srgbClr val="00B050"/>
                </a:solidFill>
                <a:ea typeface="宋体" panose="02010600030101010101" pitchFamily="2" charset="-122"/>
              </a:rPr>
              <a:t>/*Insertion*/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	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iA</a:t>
            </a:r>
            <a:r>
              <a:rPr kumimoji="1" lang="en-US" altLang="zh-CN" sz="1800" dirty="0">
                <a:ea typeface="宋体" panose="02010600030101010101" pitchFamily="2" charset="-122"/>
              </a:rPr>
              <a:t>[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iIndex</a:t>
            </a:r>
            <a:r>
              <a:rPr kumimoji="1" lang="en-US" altLang="zh-CN" sz="1800" dirty="0">
                <a:ea typeface="宋体" panose="02010600030101010101" pitchFamily="2" charset="-122"/>
              </a:rPr>
              <a:t>]=</a:t>
            </a:r>
            <a:r>
              <a:rPr kumimoji="1" lang="en-US" altLang="zh-CN" sz="1800" dirty="0" err="1">
                <a:ea typeface="宋体" panose="02010600030101010101" pitchFamily="2" charset="-122"/>
              </a:rPr>
              <a:t>iValue</a:t>
            </a:r>
            <a:r>
              <a:rPr kumimoji="1" lang="en-US" altLang="zh-CN" sz="1800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sz="1800" dirty="0">
                <a:ea typeface="宋体" panose="02010600030101010101" pitchFamily="2" charset="-122"/>
              </a:rPr>
              <a:t>}</a:t>
            </a:r>
            <a:endParaRPr kumimoji="1" lang="zh-CN" altLang="en-US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26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A </a:t>
            </a:r>
            <a:r>
              <a:rPr kumimoji="1" lang="en-US" altLang="zh-CN" dirty="0">
                <a:ea typeface="宋体" panose="02010600030101010101" pitchFamily="2" charset="-122"/>
              </a:rPr>
              <a:t>pointer is nothing but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that holds (contains)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which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location </a:t>
            </a:r>
            <a:r>
              <a:rPr lang="en-US" altLang="zh-CN" dirty="0">
                <a:ea typeface="宋体" panose="02010600030101010101" pitchFamily="2" charset="-122"/>
              </a:rPr>
              <a:t>of an object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memory.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图片 2" descr="屏幕快照 2016-11-24 下午9.39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71292"/>
            <a:ext cx="7126837" cy="43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53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Chap 5: Pointers and Arrays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419600"/>
            <a:ext cx="7391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0" dirty="0" smtClean="0">
                <a:latin typeface="Arial" panose="020B0604020202020204" pitchFamily="34" charset="0"/>
                <a:ea typeface="楷体_GB2312" charset="-122"/>
              </a:rPr>
              <a:t>Lecture3: </a:t>
            </a:r>
            <a:r>
              <a:rPr lang="en-US" altLang="zh-CN" sz="4000" b="0" dirty="0">
                <a:latin typeface="Arial" panose="020B0604020202020204" pitchFamily="34" charset="0"/>
                <a:ea typeface="楷体_GB2312" charset="-122"/>
              </a:rPr>
              <a:t>Pointers and </a:t>
            </a:r>
            <a:r>
              <a:rPr lang="en-US" altLang="zh-CN" sz="4000" b="0" dirty="0" smtClean="0">
                <a:latin typeface="Arial" panose="020B0604020202020204" pitchFamily="34" charset="0"/>
                <a:ea typeface="楷体_GB2312" charset="-122"/>
              </a:rPr>
              <a:t>String</a:t>
            </a:r>
            <a:endParaRPr lang="zh-CN" altLang="en-US" sz="2400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7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 string  </a:t>
            </a:r>
            <a:endParaRPr kumimoji="1"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3200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“Hi”;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’,’\0’};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err="1">
                <a:ea typeface="宋体" panose="02010600030101010101" pitchFamily="2" charset="-122"/>
              </a:rPr>
              <a:t>str</a:t>
            </a:r>
            <a:r>
              <a:rPr kumimoji="1" lang="en-US" altLang="zh-CN" dirty="0">
                <a:ea typeface="宋体" panose="02010600030101010101" pitchFamily="2" charset="-122"/>
              </a:rPr>
              <a:t>[5] 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’}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1" lang="zh-CN" altLang="en-US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str1[ ] </a:t>
            </a:r>
            <a:r>
              <a:rPr kumimoji="1" lang="en-US" altLang="zh-CN" dirty="0">
                <a:ea typeface="宋体" panose="02010600030101010101" pitchFamily="2" charset="-122"/>
              </a:rPr>
              <a:t>= {‘H’, ‘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’}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str2[ </a:t>
            </a:r>
            <a:r>
              <a:rPr kumimoji="1" lang="en-US" altLang="zh-CN" dirty="0">
                <a:ea typeface="宋体" panose="02010600030101010101" pitchFamily="2" charset="-122"/>
              </a:rPr>
              <a:t>] = </a:t>
            </a:r>
            <a:r>
              <a:rPr kumimoji="1" lang="en-US" altLang="zh-CN" dirty="0" smtClean="0">
                <a:ea typeface="宋体" panose="02010600030101010101" pitchFamily="2" charset="-122"/>
              </a:rPr>
              <a:t>{“Hi”};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char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str3[5] </a:t>
            </a:r>
            <a:r>
              <a:rPr kumimoji="1" lang="en-US" altLang="zh-CN" dirty="0">
                <a:ea typeface="宋体" panose="02010600030101010101" pitchFamily="2" charset="-122"/>
              </a:rPr>
              <a:t>= </a:t>
            </a:r>
            <a:r>
              <a:rPr kumimoji="1" lang="en-US" altLang="zh-CN" dirty="0" smtClean="0">
                <a:ea typeface="宋体" panose="02010600030101010101" pitchFamily="2" charset="-122"/>
              </a:rPr>
              <a:t>“Hi”;</a:t>
            </a:r>
          </a:p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                          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 ( str1 )==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( str2) 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sizeof</a:t>
            </a:r>
            <a:r>
              <a:rPr kumimoji="1" lang="en-US" altLang="zh-CN" dirty="0" smtClean="0">
                <a:ea typeface="宋体" panose="02010600030101010101" pitchFamily="2" charset="-122"/>
              </a:rPr>
              <a:t>( str3) ?</a:t>
            </a: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		      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str1 )==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str2) ==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>
                <a:ea typeface="宋体" panose="02010600030101010101" pitchFamily="2" charset="-122"/>
              </a:rPr>
              <a:t>str3) ?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19"/>
          <p:cNvGraphicFramePr>
            <a:graphicFrameLocks noGrp="1"/>
          </p:cNvGraphicFramePr>
          <p:nvPr/>
        </p:nvGraphicFramePr>
        <p:xfrm>
          <a:off x="6477000" y="990600"/>
          <a:ext cx="1676400" cy="2911477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‘i’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2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8690" name="矩形 4"/>
          <p:cNvSpPr>
            <a:spLocks noChangeArrowheads="1"/>
          </p:cNvSpPr>
          <p:nvPr/>
        </p:nvSpPr>
        <p:spPr bwMode="auto">
          <a:xfrm>
            <a:off x="5867400" y="990600"/>
            <a:ext cx="542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str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pic>
        <p:nvPicPr>
          <p:cNvPr id="6" name="图片 5" descr="屏幕快照 2018-11-21 下午7.5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93096"/>
            <a:ext cx="2147790" cy="20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5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E20E105-B218-074D-B3D4-3261AFE7AF30}" type="slidenum">
              <a:rPr lang="en-US" altLang="zh-CN" sz="1400" b="0"/>
              <a:pPr/>
              <a:t>52</a:t>
            </a:fld>
            <a:endParaRPr lang="en-US" altLang="zh-CN" sz="1400" b="0"/>
          </a:p>
        </p:txBody>
      </p:sp>
      <p:sp>
        <p:nvSpPr>
          <p:cNvPr id="101380" name="Rectangle 3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2" name="Rectangle 5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3" name="Rectangle 6"/>
          <p:cNvSpPr>
            <a:spLocks noChangeArrowheads="1"/>
          </p:cNvSpPr>
          <p:nvPr/>
        </p:nvSpPr>
        <p:spPr bwMode="auto">
          <a:xfrm>
            <a:off x="0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4" name="Rectangle 7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5" name="Rectangle 8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6" name="Rectangle 9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7" name="Rectangle 10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8" name="Rectangle 11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89" name="Rectangle 12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1390" name="Rectangle 13"/>
          <p:cNvSpPr>
            <a:spLocks noChangeArrowheads="1"/>
          </p:cNvSpPr>
          <p:nvPr/>
        </p:nvSpPr>
        <p:spPr bwMode="gray">
          <a:xfrm>
            <a:off x="648717" y="620688"/>
            <a:ext cx="8459787" cy="606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002060"/>
                </a:solidFill>
              </a:rPr>
              <a:t>char </a:t>
            </a:r>
            <a:r>
              <a:rPr lang="en-US" altLang="zh-CN" sz="2400" dirty="0" err="1">
                <a:solidFill>
                  <a:srgbClr val="002060"/>
                </a:solidFill>
              </a:rPr>
              <a:t>cArr</a:t>
            </a:r>
            <a:r>
              <a:rPr lang="en-US" altLang="zh-CN" sz="2400" dirty="0">
                <a:solidFill>
                  <a:srgbClr val="002060"/>
                </a:solidFill>
              </a:rPr>
              <a:t>[11]</a:t>
            </a:r>
            <a:r>
              <a:rPr lang="en-US" altLang="zh-CN" sz="2400" dirty="0" smtClean="0">
                <a:solidFill>
                  <a:srgbClr val="002060"/>
                </a:solidFill>
              </a:rPr>
              <a:t>=“C Language”;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 smtClean="0">
                <a:solidFill>
                  <a:srgbClr val="002060"/>
                </a:solidFill>
              </a:rPr>
              <a:t>char </a:t>
            </a:r>
            <a:r>
              <a:rPr lang="en-US" altLang="zh-CN" sz="2400" dirty="0">
                <a:solidFill>
                  <a:srgbClr val="002060"/>
                </a:solidFill>
              </a:rPr>
              <a:t>*</a:t>
            </a:r>
            <a:r>
              <a:rPr lang="en-US" altLang="zh-CN" sz="2400" dirty="0" smtClean="0">
                <a:solidFill>
                  <a:srgbClr val="002060"/>
                </a:solidFill>
              </a:rPr>
              <a:t>pc = “Hello world!” 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 smtClean="0"/>
              <a:t>for</a:t>
            </a:r>
            <a:r>
              <a:rPr lang="en-US" altLang="zh-CN" sz="2400" dirty="0"/>
              <a:t>( pc = </a:t>
            </a:r>
            <a:r>
              <a:rPr lang="en-US" altLang="zh-CN" sz="2400" dirty="0" err="1"/>
              <a:t>cArr</a:t>
            </a:r>
            <a:r>
              <a:rPr lang="en-US" altLang="zh-CN" sz="2400" dirty="0"/>
              <a:t>; pc&lt;cArr+10; pc++)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("</a:t>
            </a:r>
            <a:r>
              <a:rPr lang="en-US" altLang="zh-CN" sz="2400" dirty="0">
                <a:solidFill>
                  <a:srgbClr val="0000FF"/>
                </a:solidFill>
              </a:rPr>
              <a:t>%c</a:t>
            </a:r>
            <a:r>
              <a:rPr lang="en-US" altLang="zh-CN" sz="2400" dirty="0"/>
              <a:t>", </a:t>
            </a:r>
            <a:r>
              <a:rPr lang="en-US" altLang="zh-CN" sz="2400" dirty="0">
                <a:solidFill>
                  <a:srgbClr val="0000FF"/>
                </a:solidFill>
              </a:rPr>
              <a:t>*pc</a:t>
            </a:r>
            <a:r>
              <a:rPr lang="en-US" altLang="zh-CN" sz="2400" dirty="0"/>
              <a:t>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pc</a:t>
            </a:r>
            <a:r>
              <a:rPr lang="en-US" altLang="zh-CN" sz="2400" dirty="0">
                <a:solidFill>
                  <a:srgbClr val="C00000"/>
                </a:solidFill>
              </a:rPr>
              <a:t>=</a:t>
            </a:r>
            <a:r>
              <a:rPr lang="en-US" altLang="zh-CN" sz="2400" dirty="0" err="1">
                <a:solidFill>
                  <a:srgbClr val="C00000"/>
                </a:solidFill>
              </a:rPr>
              <a:t>cArr</a:t>
            </a:r>
            <a:r>
              <a:rPr lang="en-US" altLang="zh-CN" sz="2400" dirty="0">
                <a:solidFill>
                  <a:srgbClr val="C00000"/>
                </a:solidFill>
              </a:rPr>
              <a:t>; </a:t>
            </a:r>
            <a:r>
              <a:rPr lang="en-US" altLang="zh-CN" sz="2400" dirty="0">
                <a:solidFill>
                  <a:srgbClr val="008000"/>
                </a:solidFill>
              </a:rPr>
              <a:t>/*</a:t>
            </a:r>
            <a:r>
              <a:rPr lang="zh-CN" altLang="en-US" sz="2400" dirty="0">
                <a:solidFill>
                  <a:srgbClr val="008000"/>
                </a:solidFill>
              </a:rPr>
              <a:t>指针复位*</a:t>
            </a:r>
            <a:r>
              <a:rPr lang="en-US" altLang="zh-CN" sz="2400" dirty="0" smtClean="0">
                <a:solidFill>
                  <a:srgbClr val="008000"/>
                </a:solidFill>
              </a:rPr>
              <a:t>/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rgbClr val="002060"/>
                </a:solidFill>
              </a:rPr>
              <a:t>puts( pc</a:t>
            </a:r>
            <a:r>
              <a:rPr lang="en-US" altLang="zh-CN" sz="2400" dirty="0" smtClean="0">
                <a:solidFill>
                  <a:srgbClr val="002060"/>
                </a:solidFill>
              </a:rPr>
              <a:t>);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err="1" smtClean="0">
                <a:solidFill>
                  <a:srgbClr val="002060"/>
                </a:solidFill>
              </a:rPr>
              <a:t>putchar</a:t>
            </a:r>
            <a:r>
              <a:rPr lang="en-US" altLang="zh-CN" sz="2400" dirty="0" smtClean="0">
                <a:solidFill>
                  <a:srgbClr val="002060"/>
                </a:solidFill>
              </a:rPr>
              <a:t>(‘\n’);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 smtClean="0">
                <a:solidFill>
                  <a:srgbClr val="002060"/>
                </a:solidFill>
              </a:rPr>
              <a:t> </a:t>
            </a:r>
            <a:r>
              <a:rPr lang="en-US" altLang="zh-CN" sz="2400" dirty="0" smtClean="0"/>
              <a:t>for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&lt;10;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++, pc++)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buFont typeface="Wingdings" charset="0"/>
              <a:buNone/>
              <a:defRPr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%s\n</a:t>
            </a:r>
            <a:r>
              <a:rPr lang="en-US" altLang="zh-CN" sz="2400" dirty="0"/>
              <a:t>”, </a:t>
            </a:r>
            <a:r>
              <a:rPr lang="en-US" altLang="zh-CN" sz="2400" dirty="0">
                <a:solidFill>
                  <a:srgbClr val="0000FF"/>
                </a:solidFill>
              </a:rPr>
              <a:t>pc </a:t>
            </a:r>
            <a:r>
              <a:rPr lang="en-US" altLang="zh-CN" sz="2400" dirty="0"/>
              <a:t>); </a:t>
            </a:r>
          </a:p>
          <a:p>
            <a:pPr marL="609600" indent="-609600">
              <a:spcBef>
                <a:spcPct val="20000"/>
              </a:spcBef>
              <a:buClr>
                <a:srgbClr val="0000CC"/>
              </a:buClr>
              <a:defRPr/>
            </a:pPr>
            <a:r>
              <a:rPr lang="en-US" altLang="zh-CN" sz="2400" dirty="0">
                <a:solidFill>
                  <a:srgbClr val="009900"/>
                </a:solidFill>
              </a:rPr>
              <a:t> </a:t>
            </a:r>
            <a:endParaRPr lang="en-US" altLang="zh-CN" sz="2400" dirty="0"/>
          </a:p>
        </p:txBody>
      </p:sp>
      <p:sp>
        <p:nvSpPr>
          <p:cNvPr id="101391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14128" name="Rectangle 16"/>
          <p:cNvSpPr>
            <a:spLocks noChangeArrowheads="1"/>
          </p:cNvSpPr>
          <p:nvPr/>
        </p:nvSpPr>
        <p:spPr bwMode="auto">
          <a:xfrm>
            <a:off x="5940425" y="1590063"/>
            <a:ext cx="2698175" cy="4524315"/>
          </a:xfrm>
          <a:prstGeom prst="rect">
            <a:avLst/>
          </a:prstGeom>
          <a:solidFill>
            <a:srgbClr val="0000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indent="266700">
              <a:defRPr/>
            </a:pPr>
            <a:r>
              <a:rPr lang="zh-CN" altLang="en-US" sz="2800" dirty="0">
                <a:solidFill>
                  <a:schemeClr val="bg1"/>
                </a:solidFill>
              </a:rPr>
              <a:t>程序运行结果：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</a:t>
            </a:r>
            <a:r>
              <a:rPr lang="en-US" altLang="zh-CN" sz="2000" dirty="0" smtClean="0">
                <a:solidFill>
                  <a:schemeClr val="bg1"/>
                </a:solidFill>
              </a:rPr>
              <a:t>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Language</a:t>
            </a:r>
          </a:p>
          <a:p>
            <a:pPr indent="266700">
              <a:defRPr/>
            </a:pP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C 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 Language</a:t>
            </a: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Language</a:t>
            </a: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anguage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nguage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guage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uage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age</a:t>
            </a:r>
          </a:p>
          <a:p>
            <a:pPr indent="266700">
              <a:defRPr/>
            </a:pPr>
            <a:r>
              <a:rPr lang="en-US" altLang="zh-CN" sz="2000" dirty="0" err="1">
                <a:solidFill>
                  <a:schemeClr val="bg1"/>
                </a:solidFill>
              </a:rPr>
              <a:t>ge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indent="266700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e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02099"/>
              </p:ext>
            </p:extLst>
          </p:nvPr>
        </p:nvGraphicFramePr>
        <p:xfrm>
          <a:off x="755576" y="5132040"/>
          <a:ext cx="4789487" cy="457200"/>
        </p:xfrm>
        <a:graphic>
          <a:graphicData uri="http://schemas.openxmlformats.org/drawingml/2006/table">
            <a:tbl>
              <a:tblPr/>
              <a:tblGrid>
                <a:gridCol w="434975"/>
                <a:gridCol w="436562"/>
                <a:gridCol w="434975"/>
                <a:gridCol w="434975"/>
                <a:gridCol w="434975"/>
                <a:gridCol w="436563"/>
                <a:gridCol w="434975"/>
                <a:gridCol w="434975"/>
                <a:gridCol w="434975"/>
                <a:gridCol w="436562"/>
                <a:gridCol w="43497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C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L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a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n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g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u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a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g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e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\0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L="91436" marR="9143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4" name="下箭头 3"/>
          <p:cNvSpPr>
            <a:spLocks noChangeArrowheads="1"/>
          </p:cNvSpPr>
          <p:nvPr/>
        </p:nvSpPr>
        <p:spPr bwMode="auto">
          <a:xfrm rot="10631377">
            <a:off x="854075" y="5510491"/>
            <a:ext cx="320675" cy="503238"/>
          </a:xfrm>
          <a:prstGeom prst="downArrow">
            <a:avLst>
              <a:gd name="adj1" fmla="val 50000"/>
              <a:gd name="adj2" fmla="val 50254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 sz="1800">
              <a:latin typeface="Arial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62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42276E-6 L 0.43628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1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28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8459787" cy="5257800"/>
          </a:xfrm>
        </p:spPr>
        <p:txBody>
          <a:bodyPr/>
          <a:lstStyle/>
          <a:p>
            <a:pPr>
              <a:buFont typeface="Wingdings" charset="0"/>
              <a:buChar char="Ø"/>
            </a:pPr>
            <a:r>
              <a:rPr lang="en-US" altLang="zh-CN" sz="2800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C</a:t>
            </a:r>
            <a:r>
              <a:rPr lang="x-none" altLang="zh-CN" sz="2800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har array  vs. char pointer-meaning</a:t>
            </a:r>
            <a:endParaRPr lang="en-US" altLang="zh-CN" sz="2800" dirty="0">
              <a:solidFill>
                <a:srgbClr val="0000FF"/>
              </a:solidFill>
              <a:latin typeface="楷体_GB2312" charset="0"/>
              <a:ea typeface="楷体_GB2312" charset="0"/>
              <a:cs typeface="楷体_GB2312" charset="0"/>
            </a:endParaRPr>
          </a:p>
          <a:p>
            <a:pPr>
              <a:buFont typeface="Wingdings" charset="0"/>
              <a:buNone/>
            </a:pPr>
            <a:r>
              <a:rPr kumimoji="1" lang="en-US" altLang="zh-CN" sz="2800" dirty="0">
                <a:ea typeface="宋体" panose="02010600030101010101" pitchFamily="2" charset="-122"/>
              </a:rPr>
              <a:t>     </a:t>
            </a:r>
            <a:r>
              <a:rPr kumimoji="1" lang="en-US" altLang="zh-CN" dirty="0" smtClean="0">
                <a:ea typeface="宋体" panose="02010600030101010101" pitchFamily="2" charset="-122"/>
              </a:rPr>
              <a:t>store/contain characters 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Arial" charset="0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r>
              <a:rPr kumimoji="1" lang="en-US" altLang="zh-CN" dirty="0" smtClean="0">
                <a:ea typeface="宋体" panose="02010600030101010101" pitchFamily="2" charset="-122"/>
              </a:rPr>
              <a:t> access a </a:t>
            </a:r>
            <a:r>
              <a:rPr kumimoji="1" lang="x-none" altLang="zh-CN" dirty="0" smtClean="0">
                <a:ea typeface="宋体" panose="02010600030101010101" pitchFamily="2" charset="-122"/>
              </a:rPr>
              <a:t>string</a:t>
            </a: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25955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011863" y="6497638"/>
            <a:ext cx="2952750" cy="360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125956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900113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7B7FD28A-EA2F-3A4F-911B-592DB60BF3D3}" type="datetime1">
              <a:rPr lang="zh-CN" altLang="en-US" sz="1400" b="0"/>
              <a:pPr/>
              <a:t>18/12/6</a:t>
            </a:fld>
            <a:endParaRPr lang="en-US" altLang="zh-CN" sz="1400" b="0"/>
          </a:p>
        </p:txBody>
      </p:sp>
      <p:sp>
        <p:nvSpPr>
          <p:cNvPr id="125957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52143149-145B-6947-ADFB-8E8B9D6BD910}" type="slidenum">
              <a:rPr lang="en-US" altLang="zh-CN" sz="1400" b="0"/>
              <a:pPr/>
              <a:t>53</a:t>
            </a:fld>
            <a:endParaRPr lang="en-US" altLang="zh-CN" sz="1400" b="0"/>
          </a:p>
        </p:txBody>
      </p:sp>
      <p:pic>
        <p:nvPicPr>
          <p:cNvPr id="125958" name="Picture 2" descr="D:\ppt\ppt模板\PPT动画素材之动画按钮--PPT素材，PPT背景，PPT图片.files\20071202210757401.gif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308725"/>
            <a:ext cx="571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对象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3785756"/>
              </p:ext>
            </p:extLst>
          </p:nvPr>
        </p:nvGraphicFramePr>
        <p:xfrm>
          <a:off x="971600" y="2708920"/>
          <a:ext cx="7272337" cy="268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Visio" r:id="rId4" imgW="4851400" imgH="1803400" progId="Visio.Drawing.11">
                  <p:embed/>
                </p:oleObj>
              </mc:Choice>
              <mc:Fallback>
                <p:oleObj name="Visio" r:id="rId4" imgW="4851400" imgH="18034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708920"/>
                        <a:ext cx="7272337" cy="2687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09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Write the ‘constant’ memory to which a pointer points.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8600" y="1447800"/>
            <a:ext cx="5410200" cy="312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	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 = “Hello”;</a:t>
            </a:r>
          </a:p>
          <a:p>
            <a:pPr>
              <a:buFontTx/>
              <a:buNone/>
            </a:pPr>
            <a:r>
              <a:rPr kumimoji="1" lang="en-US" altLang="zh-CN" dirty="0"/>
              <a:t>	char des[50] = “Hello”;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*(src+2) = ‘L’;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r>
              <a:rPr kumimoji="1" lang="en-US" altLang="zh-CN" dirty="0"/>
              <a:t>*(des+2) = ‘L’;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(“%s”, 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(“%s, des);</a:t>
            </a:r>
          </a:p>
          <a:p>
            <a:pPr>
              <a:buFontTx/>
              <a:buNone/>
            </a:pPr>
            <a:endParaRPr kumimoji="1" lang="zh-CN" altLang="en-US" dirty="0"/>
          </a:p>
        </p:txBody>
      </p:sp>
      <p:graphicFrame>
        <p:nvGraphicFramePr>
          <p:cNvPr id="7" name="Group 58"/>
          <p:cNvGraphicFramePr>
            <a:graphicFrameLocks noGrp="1"/>
          </p:cNvGraphicFramePr>
          <p:nvPr/>
        </p:nvGraphicFramePr>
        <p:xfrm>
          <a:off x="4913313" y="3581400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58"/>
          <p:cNvGraphicFramePr>
            <a:graphicFrameLocks noGrp="1"/>
          </p:cNvGraphicFramePr>
          <p:nvPr/>
        </p:nvGraphicFramePr>
        <p:xfrm>
          <a:off x="4876800" y="5138738"/>
          <a:ext cx="2719388" cy="576262"/>
        </p:xfrm>
        <a:graphic>
          <a:graphicData uri="http://schemas.openxmlformats.org/drawingml/2006/table">
            <a:tbl>
              <a:tblPr/>
              <a:tblGrid>
                <a:gridCol w="2719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0x0012F80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191000" y="5192713"/>
            <a:ext cx="701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src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graphicFrame>
        <p:nvGraphicFramePr>
          <p:cNvPr id="11" name="Group 58"/>
          <p:cNvGraphicFramePr>
            <a:graphicFrameLocks noGrp="1"/>
          </p:cNvGraphicFramePr>
          <p:nvPr/>
        </p:nvGraphicFramePr>
        <p:xfrm>
          <a:off x="4876800" y="5976938"/>
          <a:ext cx="4078288" cy="576262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191000" y="594360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des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4800600" y="3048000"/>
            <a:ext cx="4343400" cy="1219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string </a:t>
            </a:r>
            <a:r>
              <a:rPr kumimoji="1" lang="en-US" altLang="zh-CN" sz="2000">
                <a:solidFill>
                  <a:srgbClr val="FF0000"/>
                </a:solidFill>
              </a:rPr>
              <a:t>constants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4724400" y="4572000"/>
            <a:ext cx="4343400" cy="21336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string </a:t>
            </a:r>
            <a:r>
              <a:rPr kumimoji="1" lang="en-US" altLang="zh-CN" sz="2000">
                <a:solidFill>
                  <a:srgbClr val="FF0000"/>
                </a:solidFill>
              </a:rPr>
              <a:t>auto variables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cxnSp>
        <p:nvCxnSpPr>
          <p:cNvPr id="18" name="肘形连接符 17"/>
          <p:cNvCxnSpPr>
            <a:cxnSpLocks noChangeShapeType="1"/>
            <a:stCxn id="10" idx="3"/>
          </p:cNvCxnSpPr>
          <p:nvPr/>
        </p:nvCxnSpPr>
        <p:spPr bwMode="auto">
          <a:xfrm flipV="1">
            <a:off x="4892675" y="3868738"/>
            <a:ext cx="20638" cy="1555750"/>
          </a:xfrm>
          <a:prstGeom prst="bentConnector3">
            <a:avLst>
              <a:gd name="adj1" fmla="val -2724356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内容占位符 2"/>
          <p:cNvSpPr>
            <a:spLocks noGrp="1"/>
          </p:cNvSpPr>
          <p:nvPr>
            <p:ph idx="1"/>
          </p:nvPr>
        </p:nvSpPr>
        <p:spPr>
          <a:xfrm>
            <a:off x="684213" y="979488"/>
            <a:ext cx="8459787" cy="5257800"/>
          </a:xfrm>
        </p:spPr>
        <p:txBody>
          <a:bodyPr/>
          <a:lstStyle/>
          <a:p>
            <a:pPr>
              <a:buFont typeface="Wingdings" charset="0"/>
              <a:buChar char="Ø"/>
            </a:pPr>
            <a:r>
              <a:rPr lang="en-US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C</a:t>
            </a:r>
            <a:r>
              <a:rPr lang="x-none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har array  vs. char pointer</a:t>
            </a:r>
            <a:r>
              <a:rPr lang="en-US" altLang="zh-CN" sz="2800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- </a:t>
            </a:r>
            <a:r>
              <a:rPr lang="x-none" altLang="zh-CN" dirty="0" smtClean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intialize/assigment</a:t>
            </a:r>
            <a:endParaRPr lang="x-none" altLang="zh-CN" dirty="0">
              <a:solidFill>
                <a:srgbClr val="0000FF"/>
              </a:solidFill>
              <a:latin typeface="楷体_GB2312" charset="0"/>
              <a:ea typeface="楷体_GB2312" charset="0"/>
              <a:cs typeface="楷体_GB2312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char *p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i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love China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char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［］＝</a:t>
            </a:r>
            <a:r>
              <a:rPr lang="zh-CN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love  China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″;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″I love u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！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400" u="sng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zh-CN" altLang="en-US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＝</a:t>
            </a:r>
            <a:r>
              <a:rPr lang="en-US" altLang="zh-CN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″I love 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you″</a:t>
            </a:r>
            <a:r>
              <a:rPr lang="zh-CN" altLang="en-US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；</a:t>
            </a:r>
          </a:p>
          <a:p>
            <a:pPr lvl="1">
              <a:lnSpc>
                <a:spcPct val="120000"/>
              </a:lnSpc>
              <a:buNone/>
            </a:pPr>
            <a:r>
              <a:rPr lang="zh-CN" altLang="en-US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*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 </a:t>
            </a:r>
            <a:r>
              <a:rPr lang="en-US" altLang="zh-CN" sz="2400" u="sng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= ‘I’</a:t>
            </a:r>
            <a:r>
              <a:rPr lang="en-US" altLang="zh-CN" sz="2400" u="sng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;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[0] = ‘I’;</a:t>
            </a:r>
          </a:p>
          <a:p>
            <a:pPr lvl="1">
              <a:lnSpc>
                <a:spcPct val="120000"/>
              </a:lnSpc>
              <a:buFont typeface="Wingdings" charset="0"/>
              <a:buNone/>
            </a:pPr>
            <a:endParaRPr lang="zh-CN" altLang="en-US" sz="2400" u="sng" dirty="0"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buFont typeface="Wingdings" charset="0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C string  </a:t>
            </a:r>
            <a:endParaRPr kumimoji="1" lang="zh-CN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51520" y="4505151"/>
            <a:ext cx="8496300" cy="362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　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scanf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″%s″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，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str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）；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gets( p );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//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p =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str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puts( p+</a:t>
            </a: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=7)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   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puts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( </a:t>
            </a:r>
            <a:r>
              <a:rPr lang="en-US" altLang="zh-CN" sz="2400" u="sng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a+</a:t>
            </a:r>
            <a:r>
              <a:rPr lang="en-US" altLang="zh-CN" sz="2400" u="sng" dirty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=7);</a:t>
            </a:r>
          </a:p>
          <a:p>
            <a:pPr>
              <a:lnSpc>
                <a:spcPct val="120000"/>
              </a:lnSpc>
              <a:defRPr/>
            </a:pPr>
            <a:endParaRPr lang="en-US" altLang="zh-CN" sz="2400" dirty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       </a:t>
            </a:r>
            <a:r>
              <a:rPr lang="x-none" altLang="zh-CN" sz="2400" dirty="0" smtClean="0">
                <a:solidFill>
                  <a:schemeClr val="tx1"/>
                </a:solidFill>
                <a:latin typeface="Times New Roman" charset="0"/>
                <a:ea typeface="楷体_GB2312" charset="0"/>
                <a:cs typeface="楷体_GB2312" charset="0"/>
              </a:rPr>
              <a:t>  </a:t>
            </a:r>
            <a:endParaRPr lang="zh-CN" altLang="en-US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2400" dirty="0" smtClean="0">
              <a:solidFill>
                <a:schemeClr val="tx1"/>
              </a:solidFill>
              <a:latin typeface="Times New Roman" charset="0"/>
              <a:ea typeface="楷体_GB2312" charset="0"/>
              <a:cs typeface="楷体_GB2312" charset="0"/>
            </a:endParaRPr>
          </a:p>
        </p:txBody>
      </p:sp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437063"/>
            <a:ext cx="35988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41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6588125" y="6597650"/>
            <a:ext cx="2952750" cy="3603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1200" smtClean="0"/>
              <a:t>C程序设计快速进阶大学教程</a:t>
            </a:r>
          </a:p>
        </p:txBody>
      </p:sp>
      <p:sp>
        <p:nvSpPr>
          <p:cNvPr id="10957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4238625" y="6581775"/>
            <a:ext cx="2133600" cy="3762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fld id="{11FAEF1F-6BB8-BB40-B874-662FC53A4A79}" type="slidenum">
              <a:rPr lang="en-US" altLang="zh-CN" sz="1400" smtClean="0"/>
              <a:pPr>
                <a:defRPr/>
              </a:pPr>
              <a:t>56</a:t>
            </a:fld>
            <a:endParaRPr lang="en-US" altLang="zh-CN" sz="1400" smtClean="0"/>
          </a:p>
        </p:txBody>
      </p:sp>
      <p:sp>
        <p:nvSpPr>
          <p:cNvPr id="133123" name="Text Box 2"/>
          <p:cNvSpPr txBox="1">
            <a:spLocks noChangeArrowheads="1"/>
          </p:cNvSpPr>
          <p:nvPr/>
        </p:nvSpPr>
        <p:spPr bwMode="auto">
          <a:xfrm>
            <a:off x="395537" y="765175"/>
            <a:ext cx="8496052" cy="15081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1F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993300">
                    <a:alpha val="7097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>
              <a:buFontTx/>
              <a:buChar char="•"/>
            </a:pPr>
            <a:r>
              <a:rPr lang="zh-CN" altLang="en-US" sz="3200" dirty="0">
                <a:solidFill>
                  <a:srgbClr val="0000CC"/>
                </a:solidFill>
              </a:rPr>
              <a:t> </a:t>
            </a:r>
            <a:r>
              <a:rPr lang="en-US" altLang="zh-CN" sz="3200" dirty="0" smtClean="0">
                <a:solidFill>
                  <a:srgbClr val="0000CC"/>
                </a:solidFill>
              </a:rPr>
              <a:t>Define a function to get the length of a string (</a:t>
            </a:r>
            <a:r>
              <a:rPr lang="en-US" altLang="zh-CN" sz="2400" dirty="0" smtClean="0">
                <a:solidFill>
                  <a:srgbClr val="C00000"/>
                </a:solidFill>
              </a:rPr>
              <a:t>ex3</a:t>
            </a:r>
            <a:r>
              <a:rPr lang="en-US" altLang="zh-CN" sz="2400" dirty="0">
                <a:solidFill>
                  <a:srgbClr val="C00000"/>
                </a:solidFill>
              </a:rPr>
              <a:t>.c</a:t>
            </a:r>
            <a:r>
              <a:rPr lang="en-US" altLang="zh-CN" sz="3200" dirty="0">
                <a:solidFill>
                  <a:srgbClr val="0000CC"/>
                </a:solidFill>
              </a:rPr>
              <a:t>)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403648" y="1988840"/>
            <a:ext cx="6624637" cy="3416320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char str1[10], *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="</a:t>
            </a:r>
            <a:r>
              <a:rPr lang="zh-CN" altLang="en-US" sz="2400" dirty="0" smtClean="0">
                <a:solidFill>
                  <a:srgbClr val="000000"/>
                </a:solidFill>
              </a:rPr>
              <a:t>输入：</a:t>
            </a:r>
            <a:r>
              <a:rPr lang="en-US" altLang="zh-CN" sz="2400" dirty="0" smtClean="0">
                <a:solidFill>
                  <a:srgbClr val="000000"/>
                </a:solidFill>
              </a:rPr>
              <a:t>";</a:t>
            </a: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printf</a:t>
            </a:r>
            <a:r>
              <a:rPr lang="en-US" altLang="zh-CN" sz="2400" dirty="0" smtClean="0">
                <a:solidFill>
                  <a:srgbClr val="000000"/>
                </a:solidFill>
              </a:rPr>
              <a:t>("%s\n",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	gets(str1);   	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  puts(str1);</a:t>
            </a:r>
          </a:p>
          <a:p>
            <a:pPr eaLnBrk="1" hangingPunct="1">
              <a:defRPr/>
            </a:pPr>
            <a:endParaRPr lang="en-US" altLang="zh-CN" sz="24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  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 char* p);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</a:t>
            </a:r>
            <a:r>
              <a:rPr lang="en-US" altLang="zh-CN" sz="2400" dirty="0" smtClean="0">
                <a:solidFill>
                  <a:srgbClr val="000000"/>
                </a:solidFill>
              </a:rPr>
              <a:t> =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pstr</a:t>
            </a:r>
            <a:r>
              <a:rPr lang="en-US" altLang="zh-CN" sz="2400" dirty="0" smtClean="0">
                <a:solidFill>
                  <a:srgbClr val="000000"/>
                </a:solidFill>
              </a:rPr>
              <a:t>);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400" dirty="0" smtClean="0">
                <a:solidFill>
                  <a:srgbClr val="000000"/>
                </a:solidFill>
              </a:rPr>
              <a:t> j =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getLen</a:t>
            </a:r>
            <a:r>
              <a:rPr lang="en-US" altLang="zh-CN" sz="2400" dirty="0" smtClean="0">
                <a:solidFill>
                  <a:srgbClr val="000000"/>
                </a:solidFill>
              </a:rPr>
              <a:t>(str1);  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       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51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Comparing pointers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The difference (subtraction) between two pointers returns the offset in terms of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elements (objects)</a:t>
            </a: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Relational operators on pointer: compares the address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609600" y="1831975"/>
            <a:ext cx="82296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(char *s)</a:t>
            </a:r>
          </a:p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	char *p = s;</a:t>
            </a:r>
          </a:p>
          <a:p>
            <a:pPr>
              <a:buFontTx/>
              <a:buNone/>
            </a:pPr>
            <a:r>
              <a:rPr kumimoji="1" lang="en-US" altLang="zh-CN" dirty="0"/>
              <a:t>	while (*p != ‘\0’</a:t>
            </a:r>
            <a:r>
              <a:rPr kumimoji="1" lang="en-US" altLang="zh-CN" dirty="0" smtClean="0"/>
              <a:t>)   p</a:t>
            </a:r>
            <a:r>
              <a:rPr kumimoji="1" lang="en-US" altLang="zh-CN" dirty="0"/>
              <a:t>++;</a:t>
            </a:r>
          </a:p>
          <a:p>
            <a:pPr>
              <a:buFontTx/>
              <a:buNone/>
            </a:pPr>
            <a:r>
              <a:rPr kumimoji="1" lang="en-US" altLang="zh-CN" dirty="0"/>
              <a:t>	return (p-s);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05025" y="5391150"/>
            <a:ext cx="315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&amp;iArr[1]&lt; &amp;iArr[3]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pi&lt;iArr+3 /* p = iArr;*/ </a:t>
            </a:r>
            <a:endParaRPr lang="zh-CN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836613"/>
            <a:ext cx="8459787" cy="5257800"/>
          </a:xfrm>
        </p:spPr>
        <p:txBody>
          <a:bodyPr/>
          <a:lstStyle/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>
                <a:solidFill>
                  <a:srgbClr val="0000FF"/>
                </a:solidFill>
                <a:latin typeface="Times New Roman" charset="0"/>
                <a:cs typeface="Times New Roman" charset="0"/>
              </a:rPr>
              <a:t>stdio.h</a:t>
            </a:r>
            <a:endParaRPr lang="en-US" altLang="zh-CN" sz="2400" dirty="0">
              <a:solidFill>
                <a:srgbClr val="0000FF"/>
              </a:solidFill>
              <a:latin typeface="Times New Roman" charset="0"/>
              <a:cs typeface="Times New Roman" charset="0"/>
            </a:endParaRPr>
          </a:p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err="1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int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puts ( char *pc );</a:t>
            </a:r>
          </a:p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char </a:t>
            </a: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* gets( char *pc);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err="1">
                <a:solidFill>
                  <a:srgbClr val="0000FF"/>
                </a:solidFill>
                <a:latin typeface="Times New Roman" charset="0"/>
                <a:cs typeface="Times New Roman" charset="0"/>
              </a:rPr>
              <a:t>string.h</a:t>
            </a:r>
            <a:endParaRPr kumimoji="1" lang="en-US" altLang="zh-CN" sz="2400" dirty="0">
              <a:solidFill>
                <a:srgbClr val="0000FF"/>
              </a:solidFill>
              <a:latin typeface="Times New Roman" charset="0"/>
              <a:cs typeface="Times New Roman" charset="0"/>
            </a:endParaRP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err="1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int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strlen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(char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); 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char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*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strcpy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( char *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s1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, 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s2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);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char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*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strcat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( 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s1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, 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s2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 ; 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err="1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int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strcmp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(char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s1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, 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s2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);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  <a:sym typeface="Symbol" charset="0"/>
              </a:rPr>
              <a:t>char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  <a:sym typeface="Symbol" charset="0"/>
              </a:rPr>
              <a:t>*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strlwr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( 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r>
              <a:rPr kumimoji="1" lang="en-US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)</a:t>
            </a:r>
            <a:r>
              <a:rPr kumimoji="1"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cs typeface="Times New Roman" charset="0"/>
              </a:rPr>
              <a:t> </a:t>
            </a:r>
          </a:p>
          <a:p>
            <a:pPr marL="0" indent="0">
              <a:lnSpc>
                <a:spcPct val="140000"/>
              </a:lnSpc>
              <a:buClr>
                <a:schemeClr val="hlink"/>
              </a:buClr>
              <a:buFont typeface="Wingdings" charset="0"/>
              <a:buNone/>
              <a:defRPr/>
            </a:pPr>
            <a:r>
              <a:rPr kumimoji="1" lang="en-US" altLang="zh-CN" sz="2400" dirty="0" smtClean="0">
                <a:solidFill>
                  <a:schemeClr val="tx1"/>
                </a:solidFill>
                <a:latin typeface="Times New Roman" charset="0"/>
                <a:cs typeface="Times New Roman" charset="0"/>
                <a:sym typeface="Symbol" charset="0"/>
              </a:rPr>
              <a:t>char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  <a:sym typeface="Symbol" charset="0"/>
              </a:rPr>
              <a:t>* </a:t>
            </a:r>
            <a:r>
              <a:rPr kumimoji="1" lang="en-US" altLang="zh-CN" sz="2400" dirty="0" err="1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strupr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cs typeface="Times New Roman" charset="0"/>
              </a:rPr>
              <a:t> (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char * </a:t>
            </a:r>
            <a:r>
              <a:rPr kumimoji="1" lang="en-US" altLang="zh-CN" sz="2400" i="1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cs typeface="Times New Roman" charset="0"/>
              </a:rPr>
              <a:t> </a:t>
            </a:r>
            <a:r>
              <a:rPr kumimoji="1"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cs typeface="Times New Roman" charset="0"/>
              </a:rPr>
              <a:t>) </a:t>
            </a:r>
            <a:endParaRPr kumimoji="1" lang="en-US" altLang="zh-CN" sz="240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cs typeface="Times New Roman" charset="0"/>
            </a:endParaRPr>
          </a:p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dirty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dirty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 marL="0" indent="0">
              <a:buClr>
                <a:schemeClr val="hlink"/>
              </a:buClr>
              <a:buFont typeface="Wingdings" charset="0"/>
              <a:buNone/>
              <a:defRPr/>
            </a:pPr>
            <a:endParaRPr lang="en-US" altLang="zh-CN" sz="2400" dirty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  <a:p>
            <a:pPr marL="0" indent="0">
              <a:lnSpc>
                <a:spcPct val="110000"/>
              </a:lnSpc>
              <a:buFont typeface="Wingdings" charset="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String 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94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  <p:sp>
        <p:nvSpPr>
          <p:cNvPr id="50180" name="矩形 3"/>
          <p:cNvSpPr>
            <a:spLocks noChangeArrowheads="1"/>
          </p:cNvSpPr>
          <p:nvPr/>
        </p:nvSpPr>
        <p:spPr bwMode="auto">
          <a:xfrm>
            <a:off x="467544" y="1052736"/>
            <a:ext cx="8229600" cy="533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 smtClean="0"/>
              <a:t>#include &lt;</a:t>
            </a:r>
            <a:r>
              <a:rPr kumimoji="1" lang="en-US" altLang="zh-CN" dirty="0" err="1" smtClean="0"/>
              <a:t>stdio.h</a:t>
            </a:r>
            <a:r>
              <a:rPr kumimoji="1" lang="en-US" altLang="zh-CN" dirty="0" smtClean="0"/>
              <a:t>&gt;</a:t>
            </a:r>
          </a:p>
          <a:p>
            <a:pPr>
              <a:buNone/>
            </a:pPr>
            <a:r>
              <a:rPr kumimoji="1" lang="en-US" altLang="zh-CN" dirty="0"/>
              <a:t>#include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string.h</a:t>
            </a:r>
            <a:r>
              <a:rPr kumimoji="1" lang="en-US" altLang="zh-CN" dirty="0" smtClean="0"/>
              <a:t>&gt;</a:t>
            </a:r>
          </a:p>
          <a:p>
            <a:pPr>
              <a:buFontTx/>
              <a:buNone/>
            </a:pPr>
            <a:r>
              <a:rPr kumimoji="1" lang="en-US" altLang="zh-CN" dirty="0" smtClean="0">
                <a:solidFill>
                  <a:srgbClr val="0000FF"/>
                </a:solidFill>
              </a:rPr>
              <a:t>void</a:t>
            </a:r>
            <a:r>
              <a:rPr kumimoji="1" lang="en-US" altLang="zh-CN" dirty="0" smtClean="0"/>
              <a:t> main()</a:t>
            </a:r>
          </a:p>
          <a:p>
            <a:pPr>
              <a:buFontTx/>
              <a:buNone/>
            </a:pPr>
            <a:r>
              <a:rPr kumimoji="1" lang="en-US" altLang="zh-CN" dirty="0" smtClean="0"/>
              <a:t>{           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n = 10;</a:t>
            </a:r>
          </a:p>
          <a:p>
            <a:pPr>
              <a:buFontTx/>
              <a:buNone/>
            </a:pPr>
            <a:r>
              <a:rPr kumimoji="1" lang="en-US" altLang="zh-CN" dirty="0" smtClean="0"/>
              <a:t> </a:t>
            </a:r>
            <a:r>
              <a:rPr kumimoji="1" lang="en-US" altLang="zh-CN" dirty="0"/>
              <a:t>	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 = “Hello world\n”;</a:t>
            </a:r>
          </a:p>
          <a:p>
            <a:pPr>
              <a:buFontTx/>
              <a:buNone/>
            </a:pPr>
            <a:r>
              <a:rPr kumimoji="1" lang="en-US" altLang="zh-CN" dirty="0"/>
              <a:t>	char des</a:t>
            </a:r>
            <a:r>
              <a:rPr kumimoji="1" lang="en-US" altLang="zh-CN" dirty="0" smtClean="0"/>
              <a:t>[n], *p = NULL;</a:t>
            </a:r>
            <a:endParaRPr kumimoji="1" lang="en-US" altLang="zh-CN" dirty="0"/>
          </a:p>
          <a:p>
            <a:pPr>
              <a:buNone/>
            </a:pPr>
            <a:r>
              <a:rPr kumimoji="1" lang="en-US" altLang="zh-CN" dirty="0"/>
              <a:t>	</a:t>
            </a:r>
            <a:r>
              <a:rPr kumimoji="1" lang="en-US" altLang="zh-CN" u="sng" dirty="0" err="1" smtClean="0"/>
              <a:t>strcpy</a:t>
            </a:r>
            <a:r>
              <a:rPr kumimoji="1" lang="en-US" altLang="zh-CN" u="sng" dirty="0" smtClean="0"/>
              <a:t>( des, </a:t>
            </a:r>
            <a:r>
              <a:rPr kumimoji="1" lang="en-US" altLang="zh-CN" u="sng" dirty="0" err="1" smtClean="0"/>
              <a:t>src</a:t>
            </a:r>
            <a:r>
              <a:rPr kumimoji="1" lang="en-US" altLang="zh-CN" u="sng" dirty="0" smtClean="0"/>
              <a:t> );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 // </a:t>
            </a:r>
            <a:r>
              <a:rPr kumimoji="1" lang="en-US" altLang="zh-CN" dirty="0" err="1" smtClean="0"/>
              <a:t>strcpy</a:t>
            </a:r>
            <a:r>
              <a:rPr kumimoji="1" lang="en-US" altLang="zh-CN" dirty="0"/>
              <a:t>( des, 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, n-1 );</a:t>
            </a:r>
          </a:p>
          <a:p>
            <a:pPr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</a:t>
            </a:r>
            <a:r>
              <a:rPr kumimoji="1" lang="en-US" altLang="zh-CN" dirty="0"/>
              <a:t>n = 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(des)</a:t>
            </a:r>
            <a:r>
              <a:rPr kumimoji="1" lang="en-US" altLang="zh-CN" dirty="0" smtClean="0"/>
              <a:t>;</a:t>
            </a:r>
          </a:p>
          <a:p>
            <a:pPr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</a:t>
            </a:r>
            <a:r>
              <a:rPr kumimoji="1" lang="en-US" altLang="zh-CN" dirty="0"/>
              <a:t> </a:t>
            </a:r>
            <a:r>
              <a:rPr kumimoji="1" lang="en-US" altLang="zh-CN" u="sng" dirty="0" err="1"/>
              <a:t>strcpy</a:t>
            </a:r>
            <a:r>
              <a:rPr kumimoji="1" lang="en-US" altLang="zh-CN" u="sng" dirty="0"/>
              <a:t>(des, p );</a:t>
            </a:r>
          </a:p>
          <a:p>
            <a:pPr>
              <a:buNone/>
            </a:pPr>
            <a:r>
              <a:rPr kumimoji="1" lang="en-US" altLang="zh-CN" dirty="0" smtClean="0"/>
              <a:t>            if(p!=NULL)  </a:t>
            </a:r>
            <a:r>
              <a:rPr kumimoji="1" lang="en-US" altLang="zh-CN" u="sng" dirty="0" err="1" smtClean="0"/>
              <a:t>strcpy</a:t>
            </a:r>
            <a:r>
              <a:rPr kumimoji="1" lang="en-US" altLang="zh-CN" u="sng" dirty="0"/>
              <a:t>( </a:t>
            </a:r>
            <a:r>
              <a:rPr kumimoji="1" lang="en-US" altLang="zh-CN" u="sng" dirty="0" smtClean="0"/>
              <a:t>p, </a:t>
            </a:r>
            <a:r>
              <a:rPr kumimoji="1" lang="en-US" altLang="zh-CN" u="sng" dirty="0" err="1"/>
              <a:t>src</a:t>
            </a:r>
            <a:r>
              <a:rPr kumimoji="1" lang="en-US" altLang="zh-CN" u="sng" dirty="0"/>
              <a:t> )</a:t>
            </a:r>
            <a:r>
              <a:rPr kumimoji="1" lang="en-US" altLang="zh-CN" u="sng" dirty="0" smtClean="0"/>
              <a:t>;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55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latin typeface="Arial" charset="0"/>
            </a:endParaRPr>
          </a:p>
        </p:txBody>
      </p:sp>
      <p:pic>
        <p:nvPicPr>
          <p:cNvPr id="23554" name="内容占位符 6" descr="屏幕快照 2017-11-30 上午11.02.1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" b="1463"/>
          <a:stretch>
            <a:fillRect/>
          </a:stretch>
        </p:blipFill>
        <p:spPr>
          <a:xfrm>
            <a:off x="28769" y="0"/>
            <a:ext cx="4283075" cy="2820988"/>
          </a:xfrm>
        </p:spPr>
      </p:pic>
      <p:sp>
        <p:nvSpPr>
          <p:cNvPr id="23555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1200" b="0"/>
              <a:t>C程序设计快速进阶大学教程</a:t>
            </a:r>
          </a:p>
        </p:txBody>
      </p:sp>
      <p:sp>
        <p:nvSpPr>
          <p:cNvPr id="23556" name="日期占位符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BBBCB33-75AD-194D-A0E8-CD467CAF13DE}" type="datetime1">
              <a:rPr lang="zh-CN" altLang="en-US" sz="1400" b="0"/>
              <a:pPr/>
              <a:t>18/12/6</a:t>
            </a:fld>
            <a:endParaRPr lang="en-US" altLang="zh-CN" sz="1400" b="0"/>
          </a:p>
        </p:txBody>
      </p:sp>
      <p:sp>
        <p:nvSpPr>
          <p:cNvPr id="2355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0DF91834-99E0-374A-89A6-34B492107F0A}" type="slidenum">
              <a:rPr lang="en-US" altLang="zh-CN" sz="1400" b="0"/>
              <a:pPr/>
              <a:t>6</a:t>
            </a:fld>
            <a:endParaRPr lang="en-US" altLang="zh-CN" sz="1400" b="0"/>
          </a:p>
        </p:txBody>
      </p:sp>
      <p:pic>
        <p:nvPicPr>
          <p:cNvPr id="23558" name="图片 7" descr="屏幕快照 2017-11-30 上午11.0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73463"/>
            <a:ext cx="4294188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9" descr="屏幕快照 2017-11-30 上午11.00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7938"/>
            <a:ext cx="51228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0" descr="屏幕快照 2017-11-30 上午11.03.0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384550"/>
            <a:ext cx="5414962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47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Use the incremented pointers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50180" name="矩形 3"/>
          <p:cNvSpPr>
            <a:spLocks noChangeArrowheads="1"/>
          </p:cNvSpPr>
          <p:nvPr/>
        </p:nvSpPr>
        <p:spPr bwMode="auto">
          <a:xfrm>
            <a:off x="533400" y="1493838"/>
            <a:ext cx="82296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#include &lt;</a:t>
            </a:r>
            <a:r>
              <a:rPr kumimoji="1" lang="en-US" altLang="zh-CN" dirty="0" err="1"/>
              <a:t>stdio.h</a:t>
            </a:r>
            <a:r>
              <a:rPr kumimoji="1" lang="en-US" altLang="zh-CN" dirty="0"/>
              <a:t>&gt;</a:t>
            </a:r>
          </a:p>
          <a:p>
            <a:pPr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</a:rPr>
              <a:t>#define ARR_NUM 5</a:t>
            </a:r>
          </a:p>
          <a:p>
            <a:pPr>
              <a:buFontTx/>
              <a:buNone/>
            </a:pPr>
            <a:r>
              <a:rPr kumimoji="1" lang="en-US" altLang="zh-CN" dirty="0"/>
              <a:t>void main()</a:t>
            </a:r>
          </a:p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 	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 = “Hello world\n”;</a:t>
            </a:r>
          </a:p>
          <a:p>
            <a:pPr>
              <a:buFontTx/>
              <a:buNone/>
            </a:pPr>
            <a:r>
              <a:rPr kumimoji="1" lang="en-US" altLang="zh-CN" dirty="0"/>
              <a:t>	char des[ARR_NUM];</a:t>
            </a:r>
          </a:p>
          <a:p>
            <a:pPr>
              <a:buFontTx/>
              <a:buNone/>
            </a:pPr>
            <a:r>
              <a:rPr kumimoji="1" lang="en-US" altLang="zh-CN" dirty="0"/>
              <a:t>	char *p = des;</a:t>
            </a:r>
          </a:p>
          <a:p>
            <a:pPr>
              <a:buFontTx/>
              <a:buNone/>
            </a:pPr>
            <a:r>
              <a:rPr kumimoji="1" lang="en-US" altLang="zh-CN" dirty="0"/>
              <a:t>	while (*p++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FF0000"/>
                </a:solidFill>
              </a:rPr>
              <a:t>printf</a:t>
            </a:r>
            <a:r>
              <a:rPr kumimoji="1" lang="en-US" altLang="zh-CN" dirty="0">
                <a:solidFill>
                  <a:srgbClr val="FF0000"/>
                </a:solidFill>
              </a:rPr>
              <a:t>(“The original string is %s”, </a:t>
            </a:r>
            <a:r>
              <a:rPr kumimoji="1" lang="en-US" altLang="zh-CN" dirty="0" err="1">
                <a:solidFill>
                  <a:srgbClr val="FF0000"/>
                </a:solidFill>
              </a:rPr>
              <a:t>src</a:t>
            </a:r>
            <a:r>
              <a:rPr kumimoji="1" lang="en-US" altLang="zh-CN" dirty="0">
                <a:solidFill>
                  <a:srgbClr val="FF0000"/>
                </a:solidFill>
              </a:rPr>
              <a:t>);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>
            <a:off x="4285397" y="1871509"/>
            <a:ext cx="4686830" cy="2349579"/>
          </a:xfrm>
          <a:prstGeom prst="wedgeRoundRectCallout">
            <a:avLst>
              <a:gd name="adj1" fmla="val -61625"/>
              <a:gd name="adj2" fmla="val 70056"/>
              <a:gd name="adj3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/>
              <a:t>Why does it work when calling a function by the pointer as an actual argument?</a:t>
            </a:r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err="1">
                <a:ea typeface="楷体" panose="02010609060101010101" pitchFamily="49" charset="-122"/>
              </a:rPr>
              <a:t>strcpy</a:t>
            </a:r>
            <a:r>
              <a:rPr kumimoji="1" lang="en-US" altLang="zh-CN" dirty="0">
                <a:ea typeface="楷体" panose="02010609060101010101" pitchFamily="49" charset="-122"/>
              </a:rPr>
              <a:t>(p, </a:t>
            </a:r>
            <a:r>
              <a:rPr kumimoji="1" lang="en-US" altLang="zh-CN" dirty="0" err="1">
                <a:ea typeface="楷体" panose="02010609060101010101" pitchFamily="49" charset="-122"/>
              </a:rPr>
              <a:t>src</a:t>
            </a:r>
            <a:r>
              <a:rPr kumimoji="1" lang="en-US" altLang="zh-CN" dirty="0">
                <a:ea typeface="楷体" panose="02010609060101010101" pitchFamily="49" charset="-122"/>
              </a:rPr>
              <a:t>);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demonstration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6512" y="980728"/>
            <a:ext cx="4648200" cy="35905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void </a:t>
            </a:r>
            <a:r>
              <a:rPr kumimoji="1" lang="en-US" altLang="zh-CN" dirty="0" err="1">
                <a:ea typeface="宋体" panose="02010600030101010101" pitchFamily="2" charset="-122"/>
              </a:rPr>
              <a:t>str_cpy</a:t>
            </a:r>
            <a:r>
              <a:rPr kumimoji="1" lang="en-US" altLang="zh-CN" dirty="0">
                <a:ea typeface="宋体" panose="02010600030101010101" pitchFamily="2" charset="-122"/>
              </a:rPr>
              <a:t>(char *des, char *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= 0, </a:t>
            </a:r>
            <a:r>
              <a:rPr kumimoji="1" lang="en-US" altLang="zh-CN" dirty="0" err="1">
                <a:ea typeface="宋体" panose="02010600030101010101" pitchFamily="2" charset="-122"/>
              </a:rPr>
              <a:t>len</a:t>
            </a:r>
            <a:r>
              <a:rPr kumimoji="1" lang="en-US" altLang="zh-CN" dirty="0">
                <a:ea typeface="宋体" panose="02010600030101010101" pitchFamily="2" charset="-122"/>
              </a:rPr>
              <a:t> = </a:t>
            </a:r>
            <a:r>
              <a:rPr kumimoji="1" lang="en-US" altLang="zh-CN" dirty="0" err="1">
                <a:ea typeface="宋体" panose="02010600030101010101" pitchFamily="2" charset="-122"/>
              </a:rPr>
              <a:t>strlen</a:t>
            </a:r>
            <a:r>
              <a:rPr kumimoji="1" lang="en-US" altLang="zh-CN" dirty="0">
                <a:ea typeface="宋体" panose="02010600030101010101" pitchFamily="2" charset="-122"/>
              </a:rPr>
              <a:t>(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for (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= 0;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&lt;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len</a:t>
            </a:r>
            <a:r>
              <a:rPr kumimoji="1" lang="en-US" altLang="zh-CN" dirty="0">
                <a:ea typeface="宋体" panose="02010600030101010101" pitchFamily="2" charset="-122"/>
              </a:rPr>
              <a:t>;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++)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	des[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 = </a:t>
            </a:r>
            <a:r>
              <a:rPr kumimoji="1" lang="en-US" altLang="zh-CN" dirty="0" err="1"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}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644008" y="980728"/>
            <a:ext cx="4953000" cy="360040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0;</a:t>
            </a:r>
          </a:p>
          <a:p>
            <a:pPr>
              <a:buNone/>
            </a:pP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while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[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] != ‘\0’)</a:t>
            </a:r>
            <a:r>
              <a:rPr kumimoji="1" lang="en-US" altLang="zh-CN" dirty="0" smtClean="0"/>
              <a:t>;{      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des[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 = </a:t>
            </a:r>
            <a:r>
              <a:rPr kumimoji="1" lang="en-US" altLang="zh-CN" dirty="0" err="1" smtClean="0"/>
              <a:t>src</a:t>
            </a:r>
            <a:r>
              <a:rPr kumimoji="1" lang="en-US" altLang="zh-CN" dirty="0" smtClean="0"/>
              <a:t>[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	</a:t>
            </a:r>
            <a:r>
              <a:rPr kumimoji="1" lang="en-US" altLang="zh-CN" dirty="0" err="1" smtClean="0"/>
              <a:t>i</a:t>
            </a:r>
            <a:r>
              <a:rPr kumimoji="1" lang="en-US" altLang="zh-CN" dirty="0"/>
              <a:t>++;</a:t>
            </a:r>
          </a:p>
          <a:p>
            <a:pPr>
              <a:buNone/>
            </a:pPr>
            <a:r>
              <a:rPr kumimoji="1" lang="en-US" altLang="zh-CN" dirty="0" smtClean="0"/>
              <a:t>	}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/>
              <a:t>}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187624" y="4293096"/>
            <a:ext cx="6408712" cy="1728192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while (*des++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20272" y="260648"/>
            <a:ext cx="6480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3366FF"/>
                </a:solidFill>
                <a:latin typeface="Times New Roman"/>
                <a:ea typeface="楷体" pitchFamily="49" charset="-122"/>
                <a:cs typeface="Times New Roman"/>
              </a:rPr>
              <a:t>\</a:t>
            </a:r>
            <a:r>
              <a:rPr kumimoji="1" lang="en-US" altLang="zh-CN" sz="2400" dirty="0" smtClean="0">
                <a:solidFill>
                  <a:srgbClr val="3366FF"/>
                </a:solidFill>
                <a:latin typeface="Times New Roman"/>
                <a:ea typeface="楷体" pitchFamily="49" charset="-122"/>
                <a:cs typeface="Times New Roman"/>
              </a:rPr>
              <a:t>0</a:t>
            </a:r>
            <a:endParaRPr kumimoji="1" lang="zh-CN" altLang="en-US" sz="2400" dirty="0" smtClean="0">
              <a:solidFill>
                <a:srgbClr val="3366FF"/>
              </a:solidFill>
              <a:latin typeface="Times New Roman"/>
              <a:ea typeface="楷体" pitchFamily="49" charset="-122"/>
              <a:cs typeface="Times New Roman"/>
            </a:endParaRPr>
          </a:p>
        </p:txBody>
      </p:sp>
      <p:pic>
        <p:nvPicPr>
          <p:cNvPr id="8" name="Picture 31" descr="D:\ppt\ppt模板\PPT动画素材之动画按钮--PPT素材，PPT背景，PPT图片.files\200712022124013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32656"/>
            <a:ext cx="314325" cy="3619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strcpy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610600" cy="2819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Make it possible </a:t>
            </a:r>
            <a:r>
              <a:rPr kumimoji="1" lang="en-US" altLang="zh-CN" dirty="0" smtClean="0">
                <a:ea typeface="宋体" panose="02010600030101010101" pitchFamily="2" charset="-122"/>
              </a:rPr>
              <a:t>for 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chain expressions</a:t>
            </a:r>
            <a:r>
              <a:rPr kumimoji="1" lang="en-US" altLang="zh-CN" dirty="0" smtClean="0">
                <a:ea typeface="宋体" panose="02010600030101010101" pitchFamily="2" charset="-122"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Example: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	char *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src</a:t>
            </a:r>
            <a:r>
              <a:rPr kumimoji="1" lang="en-US" altLang="zh-CN" dirty="0" smtClean="0">
                <a:ea typeface="宋体" panose="02010600030101010101" pitchFamily="2" charset="-122"/>
              </a:rPr>
              <a:t> = “world!”;</a:t>
            </a:r>
          </a:p>
          <a:p>
            <a:pPr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	char des1[10], des2[20] = "</a:t>
            </a:r>
            <a:r>
              <a:rPr kumimoji="1" lang="en-US" altLang="zh-CN" dirty="0">
                <a:ea typeface="宋体" panose="02010600030101010101" pitchFamily="2" charset="-122"/>
              </a:rPr>
              <a:t>Hello</a:t>
            </a:r>
            <a:r>
              <a:rPr kumimoji="1" lang="en-US" altLang="zh-CN" dirty="0" smtClean="0">
                <a:ea typeface="宋体" panose="02010600030101010101" pitchFamily="2" charset="-122"/>
              </a:rPr>
              <a:t>";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ea typeface="宋体" panose="02010600030101010101" pitchFamily="2" charset="-122"/>
              </a:rPr>
              <a:t> n =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strlen</a:t>
            </a:r>
            <a:r>
              <a:rPr kumimoji="1" lang="en-US" altLang="zh-CN" dirty="0" smtClean="0">
                <a:ea typeface="宋体" panose="02010600030101010101" pitchFamily="2" charset="-122"/>
              </a:rPr>
              <a:t>(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strcpy</a:t>
            </a:r>
            <a:r>
              <a:rPr kumimoji="1" lang="en-US" altLang="zh-CN" dirty="0" smtClean="0">
                <a:ea typeface="宋体" panose="02010600030101010101" pitchFamily="2" charset="-122"/>
              </a:rPr>
              <a:t>( des1,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scr</a:t>
            </a:r>
            <a:r>
              <a:rPr kumimoji="1" lang="en-US" altLang="zh-CN" dirty="0" smtClean="0">
                <a:ea typeface="宋体" panose="02010600030101010101" pitchFamily="2" charset="-122"/>
              </a:rPr>
              <a:t> ) ); 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strcat</a:t>
            </a:r>
            <a:r>
              <a:rPr kumimoji="1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des2,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strcpy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(des1,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))</a:t>
            </a:r>
            <a:r>
              <a:rPr kumimoji="1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;</a:t>
            </a:r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8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34689"/>
              </p:ext>
            </p:extLst>
          </p:nvPr>
        </p:nvGraphicFramePr>
        <p:xfrm>
          <a:off x="1403648" y="3501008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‘w’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‘r’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‘d’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‘!’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820595"/>
              </p:ext>
            </p:extLst>
          </p:nvPr>
        </p:nvGraphicFramePr>
        <p:xfrm>
          <a:off x="899592" y="5445423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‘w’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74032"/>
              </p:ext>
            </p:extLst>
          </p:nvPr>
        </p:nvGraphicFramePr>
        <p:xfrm>
          <a:off x="4958209" y="5445423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‘r’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‘d’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‘!’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9181" y="3543301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 smtClean="0"/>
              <a:t>des1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0" y="4725343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 smtClean="0"/>
              <a:t>des2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28569"/>
              </p:ext>
            </p:extLst>
          </p:nvPr>
        </p:nvGraphicFramePr>
        <p:xfrm>
          <a:off x="5436096" y="3501207"/>
          <a:ext cx="27193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*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* 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708257"/>
              </p:ext>
            </p:extLst>
          </p:nvPr>
        </p:nvGraphicFramePr>
        <p:xfrm>
          <a:off x="899592" y="4725343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9537"/>
              </p:ext>
            </p:extLst>
          </p:nvPr>
        </p:nvGraphicFramePr>
        <p:xfrm>
          <a:off x="5004048" y="4725343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5496" y="5487517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 smtClean="0"/>
              <a:t>des2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42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strcpy</a:t>
            </a:r>
            <a:endParaRPr kumimoji="1" lang="zh-CN" altLang="en-US"/>
          </a:p>
        </p:txBody>
      </p:sp>
      <p:sp>
        <p:nvSpPr>
          <p:cNvPr id="37892" name="内容占位符 2"/>
          <p:cNvSpPr txBox="1">
            <a:spLocks/>
          </p:cNvSpPr>
          <p:nvPr/>
        </p:nvSpPr>
        <p:spPr bwMode="auto">
          <a:xfrm>
            <a:off x="323528" y="968896"/>
            <a:ext cx="495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while (*des++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9521" y="1022821"/>
            <a:ext cx="954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</a:rPr>
              <a:t>char*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87624" y="2780928"/>
            <a:ext cx="13843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</a:rPr>
              <a:t>return p;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115616" y="1844824"/>
            <a:ext cx="2038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char *p = des;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627784" y="3861048"/>
            <a:ext cx="4953000" cy="2448272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char*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while </a:t>
            </a:r>
            <a:r>
              <a:rPr kumimoji="1" lang="en-US" altLang="zh-CN" dirty="0"/>
              <a:t>(*des++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</a:t>
            </a:r>
            <a:r>
              <a:rPr kumimoji="1" lang="en-US" altLang="zh-CN" dirty="0" smtClean="0"/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return </a:t>
            </a:r>
            <a:r>
              <a:rPr kumimoji="1" lang="en-US" altLang="zh-CN" dirty="0" smtClean="0">
                <a:solidFill>
                  <a:srgbClr val="FF0000"/>
                </a:solidFill>
              </a:rPr>
              <a:t>des </a:t>
            </a:r>
            <a:r>
              <a:rPr kumimoji="1" lang="en-US" altLang="zh-CN" dirty="0" smtClean="0"/>
              <a:t>;   // return </a:t>
            </a:r>
            <a:r>
              <a:rPr kumimoji="1" lang="en-US" altLang="zh-CN" dirty="0" err="1" smtClean="0"/>
              <a:t>src</a:t>
            </a:r>
            <a:r>
              <a:rPr kumimoji="1" lang="en-US" altLang="zh-CN" dirty="0" smtClean="0"/>
              <a:t>;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7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Function returning a pointer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C permits returning one variable to the called by the ‘return’ statement.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What if the caller needs multiple values?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Passing the address of an array as the function argument</a:t>
            </a:r>
          </a:p>
          <a:p>
            <a:pPr lvl="1"/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Returning  a pointer to an array (or structure in Chapter 9)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Declare a function with the type ‘pointer’ 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i="1" dirty="0" err="1">
                <a:ea typeface="宋体" panose="02010600030101010101" pitchFamily="2" charset="-122"/>
              </a:rPr>
              <a:t>type_name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i="1" dirty="0" err="1">
                <a:ea typeface="宋体" panose="02010600030101010101" pitchFamily="2" charset="-122"/>
              </a:rPr>
              <a:t>function_name</a:t>
            </a:r>
            <a:r>
              <a:rPr kumimoji="1" lang="en-US" altLang="zh-CN" i="1" dirty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(</a:t>
            </a:r>
            <a:r>
              <a:rPr kumimoji="1" lang="en-US" altLang="zh-CN" i="1" dirty="0" err="1">
                <a:ea typeface="宋体" panose="02010600030101010101" pitchFamily="2" charset="-122"/>
              </a:rPr>
              <a:t>argue_list</a:t>
            </a:r>
            <a:r>
              <a:rPr kumimoji="1" lang="en-US" altLang="zh-CN" dirty="0">
                <a:ea typeface="宋体" panose="02010600030101010101" pitchFamily="2" charset="-122"/>
              </a:rPr>
              <a:t>);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return a pointer variable in the function definition. </a:t>
            </a:r>
          </a:p>
        </p:txBody>
      </p:sp>
    </p:spTree>
    <p:extLst>
      <p:ext uri="{BB962C8B-B14F-4D97-AF65-F5344CB8AC3E}">
        <p14:creationId xmlns:p14="http://schemas.microsoft.com/office/powerpoint/2010/main" val="394760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矩形 3"/>
          <p:cNvSpPr>
            <a:spLocks noChangeArrowheads="1"/>
          </p:cNvSpPr>
          <p:nvPr/>
        </p:nvSpPr>
        <p:spPr bwMode="auto">
          <a:xfrm>
            <a:off x="395536" y="1052736"/>
            <a:ext cx="5112568" cy="2677656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char * copy(char *p) 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char temp[50]; </a:t>
            </a:r>
            <a:r>
              <a:rPr lang="en-US" altLang="zh-CN" dirty="0" err="1">
                <a:latin typeface="Arial" panose="020B0604020202020204" pitchFamily="34" charset="0"/>
              </a:rPr>
              <a:t>int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</a:rPr>
              <a:t>i</a:t>
            </a:r>
            <a:r>
              <a:rPr lang="en-US" altLang="zh-CN" dirty="0">
                <a:latin typeface="Arial" panose="020B0604020202020204" pitchFamily="34" charset="0"/>
              </a:rPr>
              <a:t>=0;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while </a:t>
            </a:r>
            <a:r>
              <a:rPr lang="en-US" altLang="zh-CN" dirty="0" smtClean="0">
                <a:latin typeface="Arial" panose="020B0604020202020204" pitchFamily="34" charset="0"/>
              </a:rPr>
              <a:t>( temp[</a:t>
            </a:r>
            <a:r>
              <a:rPr lang="en-US" altLang="zh-CN" dirty="0" err="1" smtClean="0">
                <a:latin typeface="Arial" panose="020B0604020202020204" pitchFamily="34" charset="0"/>
              </a:rPr>
              <a:t>i</a:t>
            </a:r>
            <a:r>
              <a:rPr lang="en-US" altLang="zh-CN" dirty="0" smtClean="0">
                <a:latin typeface="Arial" panose="020B0604020202020204" pitchFamily="34" charset="0"/>
              </a:rPr>
              <a:t>++] </a:t>
            </a:r>
            <a:r>
              <a:rPr lang="en-US" altLang="zh-CN" dirty="0">
                <a:latin typeface="Arial" panose="020B0604020202020204" pitchFamily="34" charset="0"/>
              </a:rPr>
              <a:t>= *p++) 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return temp;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}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1800" y="3046308"/>
            <a:ext cx="5868144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char *</a:t>
            </a:r>
            <a:r>
              <a:rPr lang="en-US" altLang="zh-CN" sz="2400" dirty="0" err="1"/>
              <a:t>ps</a:t>
            </a:r>
            <a:r>
              <a:rPr lang="en-US" altLang="zh-CN" sz="2400" dirty="0"/>
              <a:t> = “Hello”;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char des[50</a:t>
            </a:r>
            <a:r>
              <a:rPr lang="en-US" altLang="zh-CN" sz="2400" dirty="0" smtClean="0"/>
              <a:t>], </a:t>
            </a:r>
            <a:r>
              <a:rPr lang="en-US" altLang="zh-CN" sz="2400" dirty="0"/>
              <a:t>char *</a:t>
            </a:r>
            <a:r>
              <a:rPr lang="en-US" altLang="zh-CN" sz="2400" dirty="0" err="1"/>
              <a:t>pdes</a:t>
            </a:r>
            <a:r>
              <a:rPr lang="en-US" altLang="zh-CN" sz="2400" dirty="0"/>
              <a:t> = des;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des = </a:t>
            </a:r>
            <a:r>
              <a:rPr lang="en-US" altLang="zh-CN" sz="2400" dirty="0" smtClean="0">
                <a:solidFill>
                  <a:srgbClr val="FF0000"/>
                </a:solidFill>
              </a:rPr>
              <a:t>copy(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ps</a:t>
            </a:r>
            <a:r>
              <a:rPr lang="en-US" altLang="zh-CN" sz="2400" dirty="0" smtClean="0">
                <a:solidFill>
                  <a:srgbClr val="FF0000"/>
                </a:solidFill>
              </a:rPr>
              <a:t>); </a:t>
            </a:r>
            <a:endParaRPr lang="en-US" altLang="zh-CN" sz="2400" dirty="0"/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(“%s”,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pdes</a:t>
            </a:r>
            <a:r>
              <a:rPr lang="en-US" altLang="zh-CN" sz="2400" dirty="0" smtClean="0">
                <a:solidFill>
                  <a:srgbClr val="FF0000"/>
                </a:solidFill>
              </a:rPr>
              <a:t> =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copy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 err="1">
                <a:solidFill>
                  <a:srgbClr val="FF0000"/>
                </a:solidFill>
              </a:rPr>
              <a:t>ps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>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return 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}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001000" cy="685800"/>
          </a:xfrm>
        </p:spPr>
        <p:txBody>
          <a:bodyPr/>
          <a:lstStyle/>
          <a:p>
            <a:r>
              <a:rPr kumimoji="1" lang="en-US" altLang="zh-CN"/>
              <a:t>Common mistakes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57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Important notes</a:t>
            </a:r>
            <a:endParaRPr kumimoji="1" lang="zh-CN" altLang="en-US"/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Always r</a:t>
            </a:r>
            <a:r>
              <a:rPr kumimoji="1" lang="en-US" altLang="zh-CN" dirty="0">
                <a:ea typeface="宋体" panose="02010600030101010101" pitchFamily="2" charset="-122"/>
              </a:rPr>
              <a:t>eturn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valid address</a:t>
            </a:r>
            <a:r>
              <a:rPr kumimoji="1" lang="en-US" altLang="zh-CN" dirty="0">
                <a:ea typeface="宋体" panose="02010600030101010101" pitchFamily="2" charset="-122"/>
              </a:rPr>
              <a:t>, i.e., </a:t>
            </a:r>
            <a:r>
              <a:rPr lang="en-US" altLang="zh-CN" dirty="0">
                <a:ea typeface="宋体" panose="02010600030101010101" pitchFamily="2" charset="-122"/>
              </a:rPr>
              <a:t>the address of a variable in the caller instead of a local variable in the called.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3528" y="1721127"/>
            <a:ext cx="7543800" cy="445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int</a:t>
            </a:r>
            <a:r>
              <a:rPr lang="en-US" altLang="zh-CN" dirty="0">
                <a:latin typeface="Arial" panose="020B0604020202020204" pitchFamily="34" charset="0"/>
              </a:rPr>
              <a:t> main()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char *</a:t>
            </a:r>
            <a:r>
              <a:rPr lang="en-US" altLang="zh-CN" dirty="0" err="1">
                <a:latin typeface="Arial" panose="020B0604020202020204" pitchFamily="34" charset="0"/>
              </a:rPr>
              <a:t>ps</a:t>
            </a:r>
            <a:r>
              <a:rPr lang="en-US" altLang="zh-CN" dirty="0">
                <a:latin typeface="Arial" panose="020B0604020202020204" pitchFamily="34" charset="0"/>
              </a:rPr>
              <a:t> = “Hello world”;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char des[50]={0}; 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  char </a:t>
            </a:r>
            <a:r>
              <a:rPr lang="en-US" altLang="zh-CN" dirty="0">
                <a:latin typeface="Arial" panose="020B0604020202020204" pitchFamily="34" charset="0"/>
              </a:rPr>
              <a:t>*</a:t>
            </a:r>
            <a:r>
              <a:rPr lang="en-US" altLang="zh-CN" dirty="0" err="1">
                <a:latin typeface="Arial" panose="020B0604020202020204" pitchFamily="34" charset="0"/>
              </a:rPr>
              <a:t>pdes</a:t>
            </a:r>
            <a:r>
              <a:rPr lang="en-US" altLang="zh-CN" dirty="0">
                <a:latin typeface="Arial" panose="020B0604020202020204" pitchFamily="34" charset="0"/>
              </a:rPr>
              <a:t> = des;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pdes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ps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; ?</a:t>
            </a: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  </a:t>
            </a:r>
            <a:r>
              <a:rPr lang="en-US" altLang="zh-CN" dirty="0" err="1">
                <a:latin typeface="Arial" panose="020B0604020202020204" pitchFamily="34" charset="0"/>
              </a:rPr>
              <a:t>printf</a:t>
            </a:r>
            <a:r>
              <a:rPr lang="en-US" altLang="zh-CN" dirty="0">
                <a:latin typeface="Arial" panose="020B0604020202020204" pitchFamily="34" charset="0"/>
              </a:rPr>
              <a:t>(“%s”, </a:t>
            </a:r>
            <a:r>
              <a:rPr lang="en-US" altLang="zh-CN" dirty="0" err="1">
                <a:latin typeface="Arial" panose="020B0604020202020204" pitchFamily="34" charset="0"/>
              </a:rPr>
              <a:t>pdes</a:t>
            </a:r>
            <a:r>
              <a:rPr lang="en-US" altLang="zh-CN" dirty="0">
                <a:latin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return 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Arial" panose="020B0604020202020204" pitchFamily="34" charset="0"/>
              </a:rPr>
              <a:t>}</a:t>
            </a:r>
          </a:p>
        </p:txBody>
      </p:sp>
      <p:graphicFrame>
        <p:nvGraphicFramePr>
          <p:cNvPr id="7" name="Group 58"/>
          <p:cNvGraphicFramePr>
            <a:graphicFrameLocks noGrp="1"/>
          </p:cNvGraphicFramePr>
          <p:nvPr/>
        </p:nvGraphicFramePr>
        <p:xfrm>
          <a:off x="4913313" y="2286000"/>
          <a:ext cx="4078287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Group 58"/>
          <p:cNvGraphicFramePr>
            <a:graphicFrameLocks noGrp="1"/>
          </p:cNvGraphicFramePr>
          <p:nvPr/>
        </p:nvGraphicFramePr>
        <p:xfrm>
          <a:off x="4876800" y="4376738"/>
          <a:ext cx="2719388" cy="576262"/>
        </p:xfrm>
        <a:graphic>
          <a:graphicData uri="http://schemas.openxmlformats.org/drawingml/2006/table">
            <a:tbl>
              <a:tblPr/>
              <a:tblGrid>
                <a:gridCol w="2719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26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0x0012F80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886200" y="4430713"/>
            <a:ext cx="100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pdes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graphicFrame>
        <p:nvGraphicFramePr>
          <p:cNvPr id="10" name="Group 58"/>
          <p:cNvGraphicFramePr>
            <a:graphicFrameLocks/>
          </p:cNvGraphicFramePr>
          <p:nvPr/>
        </p:nvGraphicFramePr>
        <p:xfrm>
          <a:off x="4876800" y="5214938"/>
          <a:ext cx="4078288" cy="576262"/>
        </p:xfrm>
        <a:graphic>
          <a:graphicData uri="http://schemas.openxmlformats.org/drawingml/2006/table">
            <a:tbl>
              <a:tblPr/>
              <a:tblGrid>
                <a:gridCol w="679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1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91000" y="5181600"/>
            <a:ext cx="70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des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4800600" y="1752600"/>
            <a:ext cx="4343400" cy="1219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 dirty="0"/>
              <a:t>Memory for string </a:t>
            </a:r>
            <a:r>
              <a:rPr kumimoji="1" lang="en-US" altLang="zh-CN" sz="2000" dirty="0">
                <a:solidFill>
                  <a:srgbClr val="FF0000"/>
                </a:solidFill>
              </a:rPr>
              <a:t>constants</a:t>
            </a:r>
            <a:endParaRPr kumimoji="1" lang="zh-CN" altLang="en-US" sz="2000" dirty="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4724400" y="3048000"/>
            <a:ext cx="4343400" cy="28956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</a:t>
            </a:r>
            <a:r>
              <a:rPr kumimoji="1" lang="en-US" altLang="zh-CN" sz="2000">
                <a:solidFill>
                  <a:srgbClr val="FF0000"/>
                </a:solidFill>
              </a:rPr>
              <a:t>auto variables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cxnSp>
        <p:nvCxnSpPr>
          <p:cNvPr id="14" name="肘形连接符 13"/>
          <p:cNvCxnSpPr>
            <a:cxnSpLocks noChangeShapeType="1"/>
            <a:stCxn id="9" idx="3"/>
            <a:endCxn id="11" idx="3"/>
          </p:cNvCxnSpPr>
          <p:nvPr/>
        </p:nvCxnSpPr>
        <p:spPr bwMode="auto">
          <a:xfrm>
            <a:off x="4892675" y="4662488"/>
            <a:ext cx="12700" cy="749300"/>
          </a:xfrm>
          <a:prstGeom prst="bentConnector3">
            <a:avLst>
              <a:gd name="adj1" fmla="val -4178481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9" name="Group 58"/>
          <p:cNvGraphicFramePr>
            <a:graphicFrameLocks noGrp="1"/>
          </p:cNvGraphicFramePr>
          <p:nvPr/>
        </p:nvGraphicFramePr>
        <p:xfrm>
          <a:off x="4900613" y="3657600"/>
          <a:ext cx="2719387" cy="576263"/>
        </p:xfrm>
        <a:graphic>
          <a:graphicData uri="http://schemas.openxmlformats.org/drawingml/2006/table">
            <a:tbl>
              <a:tblPr/>
              <a:tblGrid>
                <a:gridCol w="27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0x0012000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4191000" y="3729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cxnSp>
        <p:nvCxnSpPr>
          <p:cNvPr id="21" name="肘形连接符 20"/>
          <p:cNvCxnSpPr>
            <a:cxnSpLocks noChangeShapeType="1"/>
          </p:cNvCxnSpPr>
          <p:nvPr/>
        </p:nvCxnSpPr>
        <p:spPr bwMode="auto">
          <a:xfrm rot="10800000" flipH="1">
            <a:off x="4900613" y="2573338"/>
            <a:ext cx="12700" cy="1371600"/>
          </a:xfrm>
          <a:prstGeom prst="bentConnector3">
            <a:avLst>
              <a:gd name="adj1" fmla="val -4725222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肘形连接符 26"/>
          <p:cNvCxnSpPr>
            <a:cxnSpLocks noChangeShapeType="1"/>
          </p:cNvCxnSpPr>
          <p:nvPr/>
        </p:nvCxnSpPr>
        <p:spPr bwMode="auto">
          <a:xfrm rot="10800000" flipH="1">
            <a:off x="4876800" y="2574925"/>
            <a:ext cx="36513" cy="2090738"/>
          </a:xfrm>
          <a:prstGeom prst="bentConnector3">
            <a:avLst>
              <a:gd name="adj1" fmla="val -626097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4905375" y="4440238"/>
            <a:ext cx="1981200" cy="4746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Arial" panose="020B0604020202020204" pitchFamily="34" charset="0"/>
              </a:rPr>
              <a:t>0x0012000</a:t>
            </a:r>
            <a:endParaRPr lang="zh-CN" altLang="en-US" sz="280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8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20" grpId="0"/>
      <p:bldP spid="3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Important notes</a:t>
            </a:r>
            <a:endParaRPr kumimoji="1" lang="zh-CN" altLang="en-US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Always </a:t>
            </a:r>
            <a:r>
              <a:rPr kumimoji="1" lang="en-US" altLang="zh-CN">
                <a:ea typeface="宋体" panose="02010600030101010101" pitchFamily="2" charset="-122"/>
              </a:rPr>
              <a:t>return a valid address, i.e., </a:t>
            </a:r>
            <a:r>
              <a:rPr lang="en-US" altLang="zh-CN">
                <a:ea typeface="宋体" panose="02010600030101010101" pitchFamily="2" charset="-122"/>
              </a:rPr>
              <a:t>the address of a variable in the caller instead of a local variable in the called. 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395536" y="1828750"/>
            <a:ext cx="75438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char * copy(char *p) 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char temp[50]; </a:t>
            </a:r>
            <a:r>
              <a:rPr lang="en-US" altLang="zh-CN" sz="2000" dirty="0" err="1"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</a:rPr>
              <a:t>=0;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while (temp[</a:t>
            </a:r>
            <a:r>
              <a:rPr lang="en-US" altLang="zh-CN" sz="2000" dirty="0" err="1">
                <a:latin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</a:rPr>
              <a:t>] = *p++) {</a:t>
            </a:r>
            <a:r>
              <a:rPr lang="en-US" altLang="zh-CN" sz="2000" dirty="0" err="1">
                <a:latin typeface="Arial" panose="020B0604020202020204" pitchFamily="34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</a:rPr>
              <a:t>++;}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return temp;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}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Arial" panose="020B0604020202020204" pitchFamily="34" charset="0"/>
              </a:rPr>
              <a:t>int</a:t>
            </a:r>
            <a:r>
              <a:rPr lang="en-US" altLang="zh-CN" sz="2000" dirty="0">
                <a:latin typeface="Arial" panose="020B0604020202020204" pitchFamily="34" charset="0"/>
              </a:rPr>
              <a:t> main()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char *</a:t>
            </a:r>
            <a:r>
              <a:rPr lang="en-US" altLang="zh-CN" sz="2000" dirty="0" err="1">
                <a:latin typeface="Arial" panose="020B0604020202020204" pitchFamily="34" charset="0"/>
              </a:rPr>
              <a:t>ps</a:t>
            </a:r>
            <a:r>
              <a:rPr lang="en-US" altLang="zh-CN" sz="2000" dirty="0">
                <a:latin typeface="Arial" panose="020B0604020202020204" pitchFamily="34" charset="0"/>
              </a:rPr>
              <a:t> = “Hello”;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char des[50]={0}, </a:t>
            </a:r>
            <a:r>
              <a:rPr lang="en-US" altLang="zh-CN" sz="2000" dirty="0" smtClean="0">
                <a:latin typeface="Arial" panose="020B0604020202020204" pitchFamily="34" charset="0"/>
              </a:rPr>
              <a:t>*</a:t>
            </a:r>
            <a:r>
              <a:rPr lang="en-US" altLang="zh-CN" sz="2000" dirty="0" err="1">
                <a:latin typeface="Arial" panose="020B0604020202020204" pitchFamily="34" charset="0"/>
              </a:rPr>
              <a:t>pdes</a:t>
            </a:r>
            <a:r>
              <a:rPr lang="en-US" altLang="zh-CN" sz="2000" dirty="0">
                <a:latin typeface="Arial" panose="020B0604020202020204" pitchFamily="34" charset="0"/>
              </a:rPr>
              <a:t> = des;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pdes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=copy(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ps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</a:t>
            </a:r>
            <a:r>
              <a:rPr lang="en-US" altLang="zh-CN" sz="2000" dirty="0" err="1">
                <a:latin typeface="Arial" panose="020B0604020202020204" pitchFamily="34" charset="0"/>
              </a:rPr>
              <a:t>printf</a:t>
            </a:r>
            <a:r>
              <a:rPr lang="en-US" altLang="zh-CN" sz="2000" dirty="0">
                <a:latin typeface="Arial" panose="020B0604020202020204" pitchFamily="34" charset="0"/>
              </a:rPr>
              <a:t>(“%s”, </a:t>
            </a:r>
            <a:r>
              <a:rPr lang="en-US" altLang="zh-CN" sz="2000" dirty="0" err="1">
                <a:latin typeface="Arial" panose="020B0604020202020204" pitchFamily="34" charset="0"/>
              </a:rPr>
              <a:t>pdes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return 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5" name="线形标注 1 4"/>
          <p:cNvSpPr>
            <a:spLocks/>
          </p:cNvSpPr>
          <p:nvPr/>
        </p:nvSpPr>
        <p:spPr bwMode="auto">
          <a:xfrm>
            <a:off x="1115616" y="4042966"/>
            <a:ext cx="4078288" cy="538162"/>
          </a:xfrm>
          <a:prstGeom prst="borderCallout1">
            <a:avLst>
              <a:gd name="adj1" fmla="val 18750"/>
              <a:gd name="adj2" fmla="val -8333"/>
              <a:gd name="adj3" fmla="val -105192"/>
              <a:gd name="adj4" fmla="val 16735"/>
            </a:avLst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Returning an invalid address.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graphicFrame>
        <p:nvGraphicFramePr>
          <p:cNvPr id="9" name="Group 58"/>
          <p:cNvGraphicFramePr>
            <a:graphicFrameLocks noGrp="1"/>
          </p:cNvGraphicFramePr>
          <p:nvPr/>
        </p:nvGraphicFramePr>
        <p:xfrm>
          <a:off x="4876800" y="3048000"/>
          <a:ext cx="4078288" cy="576263"/>
        </p:xfrm>
        <a:graphic>
          <a:graphicData uri="http://schemas.openxmlformats.org/drawingml/2006/table">
            <a:tbl>
              <a:tblPr/>
              <a:tblGrid>
                <a:gridCol w="679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‘H’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‘e’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‘l’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‘o’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‘\0’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962400" y="30480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temp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4724400" y="2438400"/>
            <a:ext cx="4343400" cy="1447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</a:t>
            </a:r>
            <a:r>
              <a:rPr kumimoji="1" lang="en-US" altLang="zh-CN" sz="2000">
                <a:solidFill>
                  <a:srgbClr val="FF0000"/>
                </a:solidFill>
              </a:rPr>
              <a:t>auto variables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graphicFrame>
        <p:nvGraphicFramePr>
          <p:cNvPr id="17" name="Group 58"/>
          <p:cNvGraphicFramePr>
            <a:graphicFrameLocks noGrp="1"/>
          </p:cNvGraphicFramePr>
          <p:nvPr/>
        </p:nvGraphicFramePr>
        <p:xfrm>
          <a:off x="4900613" y="6035675"/>
          <a:ext cx="2719387" cy="517724"/>
        </p:xfrm>
        <a:graphic>
          <a:graphicData uri="http://schemas.openxmlformats.org/drawingml/2006/table">
            <a:tbl>
              <a:tblPr/>
              <a:tblGrid>
                <a:gridCol w="2719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177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003366"/>
                        </a:buClr>
                        <a:buFont typeface="Wingdings" panose="05000000000000000000" pitchFamily="2" charset="2"/>
                        <a:defRPr sz="1600" b="1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楷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0x0012FFFF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39" marR="91439" marT="45502" marB="455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886200" y="5921375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pdes</a:t>
            </a:r>
            <a:endParaRPr kumimoji="1" lang="zh-CN" altLang="en-US">
              <a:ea typeface="楷体" panose="02010609060101010101" pitchFamily="49" charset="-122"/>
            </a:endParaRP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4724400" y="5410200"/>
            <a:ext cx="4343400" cy="12954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/>
              <a:t>Memory for </a:t>
            </a:r>
            <a:r>
              <a:rPr kumimoji="1" lang="en-US" altLang="zh-CN" sz="2000">
                <a:solidFill>
                  <a:srgbClr val="FF0000"/>
                </a:solidFill>
              </a:rPr>
              <a:t>auto variables</a:t>
            </a:r>
            <a:endParaRPr kumimoji="1" lang="zh-CN" altLang="en-US" sz="200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cxnSp>
        <p:nvCxnSpPr>
          <p:cNvPr id="20" name="肘形连接符 19"/>
          <p:cNvCxnSpPr>
            <a:cxnSpLocks noChangeShapeType="1"/>
            <a:endCxn id="10" idx="3"/>
          </p:cNvCxnSpPr>
          <p:nvPr/>
        </p:nvCxnSpPr>
        <p:spPr bwMode="auto">
          <a:xfrm rot="10800000" flipH="1">
            <a:off x="4900613" y="3278188"/>
            <a:ext cx="52387" cy="3016250"/>
          </a:xfrm>
          <a:prstGeom prst="bentConnector5">
            <a:avLst>
              <a:gd name="adj1" fmla="val -1173611"/>
              <a:gd name="adj2" fmla="val 75648"/>
              <a:gd name="adj3" fmla="val -1202176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46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0" grpId="1"/>
      <p:bldP spid="12" grpId="0" animBg="1"/>
      <p:bldP spid="12" grpId="1" animBg="1"/>
      <p:bldP spid="18" grpId="0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 strcpy</a:t>
            </a:r>
            <a:endParaRPr kumimoji="1" lang="zh-CN" altLang="en-US"/>
          </a:p>
        </p:txBody>
      </p:sp>
      <p:sp>
        <p:nvSpPr>
          <p:cNvPr id="37892" name="内容占位符 2"/>
          <p:cNvSpPr txBox="1">
            <a:spLocks/>
          </p:cNvSpPr>
          <p:nvPr/>
        </p:nvSpPr>
        <p:spPr bwMode="auto">
          <a:xfrm>
            <a:off x="609600" y="1219200"/>
            <a:ext cx="495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void </a:t>
            </a:r>
            <a:r>
              <a:rPr kumimoji="1" lang="en-US" altLang="zh-CN" dirty="0" err="1"/>
              <a:t>str_cpy</a:t>
            </a:r>
            <a:r>
              <a:rPr kumimoji="1" lang="en-US" altLang="zh-CN" dirty="0"/>
              <a:t>(char *des, char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	while (*des++ = *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++);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41313" y="1219200"/>
            <a:ext cx="954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char*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816100" y="2967038"/>
            <a:ext cx="13843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return p;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695450" y="2052638"/>
            <a:ext cx="2038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char *p = des;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5856" y="3573016"/>
            <a:ext cx="5868144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char *</a:t>
            </a:r>
            <a:r>
              <a:rPr lang="en-US" altLang="zh-CN" sz="2400" dirty="0" err="1"/>
              <a:t>ps</a:t>
            </a:r>
            <a:r>
              <a:rPr lang="en-US" altLang="zh-CN" sz="2400" dirty="0"/>
              <a:t> = “Hello”;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 char des[50</a:t>
            </a:r>
            <a:r>
              <a:rPr lang="en-US" altLang="zh-CN" sz="2400" dirty="0" smtClean="0"/>
              <a:t>], *</a:t>
            </a:r>
            <a:r>
              <a:rPr lang="en-US" altLang="zh-CN" sz="2400" dirty="0" err="1"/>
              <a:t>pdes</a:t>
            </a:r>
            <a:r>
              <a:rPr lang="en-US" altLang="zh-CN" sz="2400" dirty="0"/>
              <a:t> = des</a:t>
            </a:r>
            <a:r>
              <a:rPr lang="en-US" altLang="zh-CN" sz="2400" dirty="0" smtClean="0"/>
              <a:t>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str_cpy</a:t>
            </a:r>
            <a:r>
              <a:rPr lang="en-US" altLang="zh-CN" sz="2400" dirty="0">
                <a:solidFill>
                  <a:srgbClr val="FF0000"/>
                </a:solidFill>
              </a:rPr>
              <a:t>(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ps</a:t>
            </a:r>
            <a:r>
              <a:rPr lang="en-US" altLang="zh-CN" sz="2400" dirty="0" smtClean="0">
                <a:solidFill>
                  <a:srgbClr val="FF0000"/>
                </a:solidFill>
              </a:rPr>
              <a:t>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pdes</a:t>
            </a:r>
            <a:r>
              <a:rPr lang="en-US" altLang="zh-CN" sz="2400" dirty="0" smtClean="0">
                <a:solidFill>
                  <a:srgbClr val="FF0000"/>
                </a:solidFill>
              </a:rPr>
              <a:t>); ?</a:t>
            </a:r>
            <a:endParaRPr lang="en-US" altLang="zh-CN" sz="2400" dirty="0"/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printf</a:t>
            </a:r>
            <a:r>
              <a:rPr lang="en-US" altLang="zh-CN" sz="2400" dirty="0"/>
              <a:t>(“%s”,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str_cpy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pdes</a:t>
            </a:r>
            <a:r>
              <a:rPr lang="en-US" altLang="zh-CN" sz="2400" dirty="0" smtClean="0">
                <a:solidFill>
                  <a:srgbClr val="FF0000"/>
                </a:solidFill>
              </a:rPr>
              <a:t> 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ps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  <a:r>
              <a:rPr lang="en-US" altLang="zh-CN" sz="2400" dirty="0" smtClean="0"/>
              <a:t>)</a:t>
            </a:r>
            <a:r>
              <a:rPr lang="en-US" altLang="zh-CN" sz="2400" dirty="0"/>
              <a:t>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 smtClean="0"/>
              <a:t>   return </a:t>
            </a:r>
            <a:r>
              <a:rPr lang="en-US" altLang="zh-CN" sz="2400" dirty="0"/>
              <a:t>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367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</a:t>
            </a:r>
            <a:r>
              <a:rPr kumimoji="1" lang="en-US" altLang="zh-CN" dirty="0" err="1"/>
              <a:t>strcpy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7584" y="1268760"/>
            <a:ext cx="7128792" cy="51090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int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main()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char *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“Hello”;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char des[50], *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pdes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des;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gets(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;</a:t>
            </a:r>
            <a:endParaRPr kumimoji="1" lang="en-US" altLang="zh-CN" sz="280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(char*)</a:t>
            </a:r>
            <a:r>
              <a:rPr kumimoji="1" lang="en-US" altLang="zh-CN" sz="2800" dirty="0" err="1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malloc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 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strlen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pdes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 + 1);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800" dirty="0" err="1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printf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(“%s”, 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str_cpy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, 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pdes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))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*</a:t>
            </a:r>
            <a:r>
              <a:rPr kumimoji="1" lang="en-US" altLang="zh-CN" sz="2800" dirty="0" err="1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‘h’ 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is-I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…...</a:t>
            </a:r>
            <a:endParaRPr kumimoji="1" lang="en-US" altLang="zh-CN" sz="2800" dirty="0" smtClean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</a:t>
            </a:r>
            <a:r>
              <a:rPr kumimoji="1" lang="en-US" altLang="zh-CN" sz="2800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free(</a:t>
            </a:r>
            <a:r>
              <a:rPr kumimoji="1" lang="en-US" altLang="zh-CN" sz="2800" dirty="0" err="1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); </a:t>
            </a:r>
            <a:endParaRPr kumimoji="1" lang="en-US" altLang="zh-CN" sz="2800" dirty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return 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05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ea typeface="宋体" panose="02010600030101010101" pitchFamily="2" charset="-122"/>
              </a:rPr>
              <a:t>A </a:t>
            </a:r>
            <a:r>
              <a:rPr kumimoji="1" lang="en-US" altLang="zh-CN" dirty="0">
                <a:ea typeface="宋体" panose="02010600030101010101" pitchFamily="2" charset="-122"/>
              </a:rPr>
              <a:t>pointer is nothing but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that holds (contains) </a:t>
            </a:r>
            <a:endParaRPr kumimoji="1" lang="en-US" altLang="zh-CN" dirty="0" smtClean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>
                <a:ea typeface="宋体" panose="02010600030101010101" pitchFamily="2" charset="-122"/>
              </a:rPr>
              <a:t>which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location </a:t>
            </a:r>
            <a:r>
              <a:rPr lang="en-US" altLang="zh-CN" dirty="0">
                <a:ea typeface="宋体" panose="02010600030101010101" pitchFamily="2" charset="-122"/>
              </a:rPr>
              <a:t>of an object in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memory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Pointers are one of the most distinct and exciting features of C language.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Pointers are  a powerful tool that adds flexibility and efficiency to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the </a:t>
            </a:r>
            <a:r>
              <a:rPr lang="en-US" altLang="zh-CN" dirty="0">
                <a:ea typeface="宋体" panose="02010600030101010101" pitchFamily="2" charset="-122"/>
              </a:rPr>
              <a:t>language although they appear a little confusing and difficult to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understand </a:t>
            </a:r>
            <a:r>
              <a:rPr lang="en-US" altLang="zh-CN" dirty="0">
                <a:ea typeface="宋体" panose="02010600030101010101" pitchFamily="2" charset="-122"/>
              </a:rPr>
              <a:t>for beginners.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marL="0" lvl="2" indent="0">
              <a:buClrTx/>
            </a:pPr>
            <a:endParaRPr lang="en-US" altLang="zh-CN" dirty="0">
              <a:ea typeface="宋体" panose="02010600030101010101" pitchFamily="2" charset="-122"/>
            </a:endParaRP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 descr="屏幕快照 2018-11-21 下午8.00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892376"/>
            <a:ext cx="4498941" cy="2632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Arrays with variable length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C prohibits auto arrays with variable length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Use the library function </a:t>
            </a:r>
            <a:r>
              <a:rPr kumimoji="1" lang="en-US" altLang="zh-CN" i="1">
                <a:ea typeface="宋体" panose="02010600030101010101" pitchFamily="2" charset="-122"/>
              </a:rPr>
              <a:t>malloc(N) </a:t>
            </a:r>
            <a:r>
              <a:rPr kumimoji="1" lang="en-US" altLang="zh-CN">
                <a:ea typeface="宋体" panose="02010600030101010101" pitchFamily="2" charset="-122"/>
              </a:rPr>
              <a:t>to allocate sequenced memory blocks with N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bytes</a:t>
            </a:r>
            <a:r>
              <a:rPr kumimoji="1" lang="en-US" altLang="zh-CN">
                <a:ea typeface="宋体" panose="02010600030101010101" pitchFamily="2" charset="-122"/>
              </a:rPr>
              <a:t>. The function returns the initial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address</a:t>
            </a:r>
            <a:r>
              <a:rPr kumimoji="1" lang="en-US" altLang="zh-CN">
                <a:ea typeface="宋体" panose="02010600030101010101" pitchFamily="2" charset="-122"/>
              </a:rPr>
              <a:t> of the memory with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void</a:t>
            </a:r>
            <a:r>
              <a:rPr kumimoji="1" lang="en-US" altLang="zh-CN">
                <a:ea typeface="宋体" panose="02010600030101010101" pitchFamily="2" charset="-122"/>
              </a:rPr>
              <a:t> type.</a:t>
            </a:r>
          </a:p>
          <a:p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How can we use the memory blocks as a normal array, e.g., arr[i], *(arr+i)? </a:t>
            </a:r>
          </a:p>
        </p:txBody>
      </p:sp>
      <p:sp>
        <p:nvSpPr>
          <p:cNvPr id="53252" name="矩形 3"/>
          <p:cNvSpPr>
            <a:spLocks noChangeArrowheads="1"/>
          </p:cNvSpPr>
          <p:nvPr/>
        </p:nvSpPr>
        <p:spPr bwMode="auto">
          <a:xfrm>
            <a:off x="228600" y="1447800"/>
            <a:ext cx="8610600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/>
              <a:t>{</a:t>
            </a:r>
          </a:p>
          <a:p>
            <a:pPr>
              <a:buFontTx/>
              <a:buNone/>
            </a:pPr>
            <a:r>
              <a:rPr kumimoji="1" lang="en-US" altLang="zh-CN" dirty="0"/>
              <a:t> 	</a:t>
            </a:r>
            <a:r>
              <a:rPr kumimoji="1" lang="en-US" altLang="zh-CN" dirty="0" err="1"/>
              <a:t>int</a:t>
            </a:r>
            <a:r>
              <a:rPr kumimoji="1" lang="en-US" altLang="zh-CN"/>
              <a:t> N=4;</a:t>
            </a:r>
            <a:endParaRPr kumimoji="1" lang="en-US" altLang="zh-CN" dirty="0"/>
          </a:p>
          <a:p>
            <a:pPr>
              <a:buFontTx/>
              <a:buNone/>
            </a:pPr>
            <a:r>
              <a:rPr kumimoji="1" lang="en-US" altLang="zh-CN" dirty="0"/>
              <a:t>             /*intend to declare an array to store scores*/</a:t>
            </a:r>
          </a:p>
          <a:p>
            <a:pPr>
              <a:buFontTx/>
              <a:buNone/>
            </a:pPr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FF0000"/>
                </a:solidFill>
              </a:rPr>
              <a:t>float scores[N];</a:t>
            </a:r>
          </a:p>
          <a:p>
            <a:pPr>
              <a:buFontTx/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5" name="Rectangle 13"/>
          <p:cNvSpPr>
            <a:spLocks noChangeArrowheads="1"/>
          </p:cNvSpPr>
          <p:nvPr/>
        </p:nvSpPr>
        <p:spPr bwMode="gray">
          <a:xfrm>
            <a:off x="684213" y="764704"/>
            <a:ext cx="82804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47675" indent="-447675">
              <a:lnSpc>
                <a:spcPct val="150000"/>
              </a:lnSpc>
              <a:buClr>
                <a:srgbClr val="0000FF"/>
              </a:buClr>
              <a:tabLst>
                <a:tab pos="625475" algn="l"/>
              </a:tabLst>
            </a:pPr>
            <a:r>
              <a:rPr lang="zh-CN" altLang="en-US" sz="2400" dirty="0" smtClean="0">
                <a:ea typeface="楷体_GB2312" charset="0"/>
                <a:cs typeface="楷体_GB2312" charset="0"/>
              </a:rPr>
              <a:t>     </a:t>
            </a:r>
            <a:r>
              <a:rPr lang="x-none" altLang="zh-CN" sz="2400" dirty="0" smtClean="0">
                <a:ea typeface="楷体_GB2312" charset="0"/>
                <a:cs typeface="楷体_GB2312" charset="0"/>
              </a:rPr>
              <a:t> </a:t>
            </a:r>
            <a:endParaRPr lang="zh-CN" altLang="en-US" sz="2400" dirty="0">
              <a:ea typeface="楷体_GB2312" charset="0"/>
              <a:cs typeface="楷体_GB2312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9422"/>
              </p:ext>
            </p:extLst>
          </p:nvPr>
        </p:nvGraphicFramePr>
        <p:xfrm>
          <a:off x="3419872" y="1268760"/>
          <a:ext cx="2088232" cy="2397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accent2"/>
                          </a:solidFill>
                        </a:rPr>
                        <a:t>内存地址高端</a:t>
                      </a:r>
                      <a:endParaRPr lang="zh-CN" altLang="en-US" b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/>
                        <a:t>  </a:t>
                      </a:r>
                      <a:r>
                        <a:rPr lang="zh-CN" altLang="en-US" sz="2400" dirty="0" smtClean="0"/>
                        <a:t>栈</a:t>
                      </a:r>
                      <a:r>
                        <a:rPr lang="en-US" altLang="zh-CN" sz="2400" dirty="0" smtClean="0"/>
                        <a:t>  Stack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堆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 Heap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87624" y="220486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动态数据区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20544" y="1691516"/>
            <a:ext cx="236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命令行参数</a:t>
            </a:r>
            <a:endParaRPr kumimoji="1" lang="zh-CN" altLang="en-US" sz="1800" dirty="0"/>
          </a:p>
        </p:txBody>
      </p:sp>
      <p:cxnSp>
        <p:nvCxnSpPr>
          <p:cNvPr id="9" name="直线箭头连接符 8"/>
          <p:cNvCxnSpPr/>
          <p:nvPr/>
        </p:nvCxnSpPr>
        <p:spPr bwMode="auto">
          <a:xfrm>
            <a:off x="5364088" y="1844824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文本框 18"/>
          <p:cNvSpPr txBox="1"/>
          <p:nvPr/>
        </p:nvSpPr>
        <p:spPr>
          <a:xfrm>
            <a:off x="6020544" y="2051556"/>
            <a:ext cx="236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局部变量、形参、</a:t>
            </a:r>
          </a:p>
          <a:p>
            <a:r>
              <a:rPr kumimoji="1" lang="zh-CN" altLang="en-US" sz="1800" dirty="0" smtClean="0"/>
              <a:t>返回数据。。。</a:t>
            </a:r>
            <a:endParaRPr kumimoji="1" lang="zh-CN" altLang="en-US" sz="1800" dirty="0"/>
          </a:p>
        </p:txBody>
      </p:sp>
      <p:cxnSp>
        <p:nvCxnSpPr>
          <p:cNvPr id="20" name="直线箭头连接符 19"/>
          <p:cNvCxnSpPr/>
          <p:nvPr/>
        </p:nvCxnSpPr>
        <p:spPr bwMode="auto">
          <a:xfrm>
            <a:off x="5364088" y="2204864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6020544" y="3140968"/>
            <a:ext cx="251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调用动态内存分配函数获得的数据空间</a:t>
            </a:r>
          </a:p>
        </p:txBody>
      </p:sp>
      <p:cxnSp>
        <p:nvCxnSpPr>
          <p:cNvPr id="22" name="直线箭头连接符 21"/>
          <p:cNvCxnSpPr/>
          <p:nvPr/>
        </p:nvCxnSpPr>
        <p:spPr bwMode="auto">
          <a:xfrm>
            <a:off x="5364088" y="3440033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51517"/>
              </p:ext>
            </p:extLst>
          </p:nvPr>
        </p:nvGraphicFramePr>
        <p:xfrm>
          <a:off x="3419872" y="3755112"/>
          <a:ext cx="2088232" cy="79208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88232"/>
              </a:tblGrid>
              <a:tr h="3960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259632" y="382712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静态数据区</a:t>
            </a:r>
            <a:endParaRPr kumimoji="1" lang="zh-CN" altLang="en-US" sz="2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020544" y="3828861"/>
            <a:ext cx="236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静态变量／数组</a:t>
            </a:r>
          </a:p>
          <a:p>
            <a:r>
              <a:rPr kumimoji="1" lang="zh-CN" altLang="en-US" sz="1800" dirty="0" smtClean="0"/>
              <a:t>全局变量／数组</a:t>
            </a:r>
            <a:endParaRPr kumimoji="1" lang="zh-CN" altLang="en-US" sz="1800" dirty="0"/>
          </a:p>
        </p:txBody>
      </p:sp>
      <p:cxnSp>
        <p:nvCxnSpPr>
          <p:cNvPr id="27" name="直线箭头连接符 26"/>
          <p:cNvCxnSpPr/>
          <p:nvPr/>
        </p:nvCxnSpPr>
        <p:spPr bwMode="auto">
          <a:xfrm>
            <a:off x="5364088" y="3982169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820994"/>
              </p:ext>
            </p:extLst>
          </p:nvPr>
        </p:nvGraphicFramePr>
        <p:xfrm>
          <a:off x="3419872" y="4619208"/>
          <a:ext cx="2088232" cy="17068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088232"/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常量</a:t>
                      </a:r>
                      <a:r>
                        <a:rPr lang="en-US" altLang="zh-CN" sz="2000" dirty="0" err="1" smtClean="0"/>
                        <a:t>const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代码段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Code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259632" y="502163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只读存储区</a:t>
            </a:r>
            <a:endParaRPr kumimoji="1"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020544" y="4681924"/>
            <a:ext cx="236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字符串常量</a:t>
            </a:r>
            <a:endParaRPr kumimoji="1" lang="zh-CN" altLang="en-US" sz="1800" dirty="0"/>
          </a:p>
        </p:txBody>
      </p:sp>
      <p:cxnSp>
        <p:nvCxnSpPr>
          <p:cNvPr id="31" name="直线箭头连接符 30"/>
          <p:cNvCxnSpPr/>
          <p:nvPr/>
        </p:nvCxnSpPr>
        <p:spPr bwMode="auto">
          <a:xfrm>
            <a:off x="5364088" y="4835232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6020544" y="5113972"/>
            <a:ext cx="236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 smtClean="0"/>
              <a:t>程序机器代码</a:t>
            </a:r>
            <a:endParaRPr kumimoji="1" lang="zh-CN" altLang="en-US" sz="1800" dirty="0"/>
          </a:p>
        </p:txBody>
      </p:sp>
      <p:cxnSp>
        <p:nvCxnSpPr>
          <p:cNvPr id="33" name="直线箭头连接符 32"/>
          <p:cNvCxnSpPr/>
          <p:nvPr/>
        </p:nvCxnSpPr>
        <p:spPr bwMode="auto">
          <a:xfrm>
            <a:off x="5364088" y="5267280"/>
            <a:ext cx="5760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94928"/>
            <a:ext cx="8001000" cy="685800"/>
          </a:xfrm>
        </p:spPr>
        <p:txBody>
          <a:bodyPr/>
          <a:lstStyle/>
          <a:p>
            <a:r>
              <a:rPr lang="en-US" altLang="zh-CN" dirty="0">
                <a:ea typeface="楷体_GB2312" charset="0"/>
                <a:cs typeface="楷体_GB2312" charset="0"/>
              </a:rPr>
              <a:t>C</a:t>
            </a:r>
            <a:r>
              <a:rPr lang="zh-CN" altLang="en-US" dirty="0">
                <a:ea typeface="楷体_GB2312" charset="0"/>
                <a:cs typeface="楷体_GB2312" charset="0"/>
              </a:rPr>
              <a:t>语言程序的内存映像</a:t>
            </a:r>
            <a:br>
              <a:rPr lang="zh-CN" altLang="en-US" dirty="0">
                <a:ea typeface="楷体_GB2312" charset="0"/>
                <a:cs typeface="楷体_GB2312" charset="0"/>
              </a:rPr>
            </a:b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 bwMode="auto">
          <a:xfrm>
            <a:off x="4499992" y="2492896"/>
            <a:ext cx="0" cy="5040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23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 Heap usage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form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 smtClean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Use the pointer as a pointer to an normal array</a:t>
            </a:r>
          </a:p>
          <a:p>
            <a:pPr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  if( </a:t>
            </a:r>
            <a:r>
              <a:rPr kumimoji="1" lang="en-US" altLang="zh-CN" dirty="0" err="1">
                <a:solidFill>
                  <a:srgbClr val="0000FF"/>
                </a:solidFill>
              </a:rPr>
              <a:t>pointer_name</a:t>
            </a:r>
            <a:r>
              <a:rPr kumimoji="1" lang="en-US" altLang="zh-CN" dirty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!=NULL</a:t>
            </a:r>
            <a:r>
              <a:rPr kumimoji="1" lang="en-US" altLang="zh-CN" dirty="0" smtClean="0"/>
              <a:t>)</a:t>
            </a: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            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], *</a:t>
            </a:r>
            <a:r>
              <a:rPr kumimoji="1" lang="en-US" altLang="zh-CN" dirty="0" smtClean="0">
                <a:ea typeface="宋体" panose="02010600030101010101" pitchFamily="2" charset="-122"/>
              </a:rPr>
              <a:t>(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+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 smtClean="0">
                <a:ea typeface="宋体" panose="02010600030101010101" pitchFamily="2" charset="-122"/>
              </a:rPr>
              <a:t>)</a:t>
            </a:r>
          </a:p>
          <a:p>
            <a:pPr>
              <a:buNone/>
            </a:pPr>
            <a:r>
              <a:rPr kumimoji="1" lang="en-US" altLang="zh-CN" dirty="0" smtClean="0"/>
              <a:t>      </a:t>
            </a:r>
            <a:r>
              <a:rPr kumimoji="1" lang="en-US" altLang="zh-CN" dirty="0" smtClean="0">
                <a:solidFill>
                  <a:srgbClr val="0000FF"/>
                </a:solidFill>
              </a:rPr>
              <a:t> ++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pointer_name</a:t>
            </a:r>
            <a:r>
              <a:rPr kumimoji="1" lang="en-US" altLang="zh-CN" dirty="0" smtClean="0">
                <a:solidFill>
                  <a:srgbClr val="0000FF"/>
                </a:solidFill>
              </a:rPr>
              <a:t>  , </a:t>
            </a:r>
            <a:r>
              <a:rPr kumimoji="1" lang="en-US" altLang="zh-CN" dirty="0" err="1">
                <a:solidFill>
                  <a:srgbClr val="0000FF"/>
                </a:solidFill>
              </a:rPr>
              <a:t>pointer_name</a:t>
            </a:r>
            <a:r>
              <a:rPr kumimoji="1" lang="en-US" altLang="zh-CN" dirty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 = p?</a:t>
            </a:r>
            <a:endParaRPr kumimoji="1"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54276" name="矩形 3"/>
          <p:cNvSpPr>
            <a:spLocks noChangeArrowheads="1"/>
          </p:cNvSpPr>
          <p:nvPr/>
        </p:nvSpPr>
        <p:spPr bwMode="auto">
          <a:xfrm>
            <a:off x="457200" y="1443038"/>
            <a:ext cx="7467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 dirty="0" err="1"/>
              <a:t>data_type</a:t>
            </a:r>
            <a:r>
              <a:rPr kumimoji="1" lang="en-US" altLang="zh-CN" dirty="0"/>
              <a:t> *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= </a:t>
            </a:r>
          </a:p>
          <a:p>
            <a:pPr>
              <a:buFontTx/>
              <a:buNone/>
            </a:pPr>
            <a:r>
              <a:rPr kumimoji="1" lang="en-US" altLang="zh-CN" dirty="0"/>
              <a:t>	(</a:t>
            </a:r>
            <a:r>
              <a:rPr kumimoji="1" lang="en-US" altLang="zh-CN" dirty="0" err="1"/>
              <a:t>data_type</a:t>
            </a:r>
            <a:r>
              <a:rPr kumimoji="1" lang="en-US" altLang="zh-CN" dirty="0"/>
              <a:t> *) </a:t>
            </a:r>
            <a:r>
              <a:rPr kumimoji="1" lang="en-US" altLang="zh-CN" dirty="0" err="1"/>
              <a:t>malloc</a:t>
            </a:r>
            <a:r>
              <a:rPr kumimoji="1" lang="en-US" altLang="zh-CN" dirty="0"/>
              <a:t>( N*</a:t>
            </a:r>
            <a:r>
              <a:rPr kumimoji="1" lang="en-US" altLang="zh-CN" dirty="0" err="1"/>
              <a:t>sizeof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data_type</a:t>
            </a:r>
            <a:r>
              <a:rPr kumimoji="1" lang="en-US" altLang="zh-CN" dirty="0"/>
              <a:t>) )</a:t>
            </a:r>
            <a:endParaRPr kumimoji="1" lang="zh-CN" altLang="en-US" dirty="0"/>
          </a:p>
        </p:txBody>
      </p:sp>
      <p:sp>
        <p:nvSpPr>
          <p:cNvPr id="54277" name="矩形 4"/>
          <p:cNvSpPr>
            <a:spLocks noChangeArrowheads="1"/>
          </p:cNvSpPr>
          <p:nvPr/>
        </p:nvSpPr>
        <p:spPr bwMode="auto">
          <a:xfrm>
            <a:off x="609600" y="2295525"/>
            <a:ext cx="7467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/>
              <a:t>Examples:</a:t>
            </a:r>
          </a:p>
          <a:p>
            <a:pPr>
              <a:buFontTx/>
              <a:buNone/>
            </a:pPr>
            <a:r>
              <a:rPr kumimoji="1" lang="en-US" altLang="zh-CN"/>
              <a:t>	int *pNum = (int *)malloc(m * sizeof(int)); </a:t>
            </a:r>
          </a:p>
          <a:p>
            <a:pPr>
              <a:buFontTx/>
              <a:buNone/>
            </a:pPr>
            <a:r>
              <a:rPr kumimoji="1" lang="en-US" altLang="zh-CN"/>
              <a:t>	float *pScore = NULL; </a:t>
            </a:r>
          </a:p>
          <a:p>
            <a:pPr>
              <a:buFontTx/>
              <a:buNone/>
            </a:pPr>
            <a:r>
              <a:rPr kumimoji="1" lang="en-US" altLang="zh-CN"/>
              <a:t>	pScore = (float *) malloc(n*sizeof(float));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Heap usage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General form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Use </a:t>
            </a:r>
            <a:r>
              <a:rPr kumimoji="1" lang="en-US" altLang="zh-CN" dirty="0">
                <a:ea typeface="宋体" panose="02010600030101010101" pitchFamily="2" charset="-122"/>
              </a:rPr>
              <a:t>the pointer as a pointer to an normal array</a:t>
            </a:r>
          </a:p>
          <a:p>
            <a:pPr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 , 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], *(</a:t>
            </a:r>
            <a:r>
              <a:rPr kumimoji="1" lang="en-US" altLang="zh-CN" dirty="0" err="1"/>
              <a:t>pointer_name</a:t>
            </a:r>
            <a:r>
              <a:rPr kumimoji="1" lang="en-US" altLang="zh-CN" dirty="0"/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+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)</a:t>
            </a:r>
          </a:p>
          <a:p>
            <a:pPr>
              <a:buNone/>
            </a:pPr>
            <a:r>
              <a:rPr kumimoji="1" lang="en-US" altLang="zh-CN" dirty="0"/>
              <a:t>     </a:t>
            </a:r>
            <a:r>
              <a:rPr kumimoji="1" lang="en-US" altLang="zh-CN" dirty="0">
                <a:solidFill>
                  <a:srgbClr val="0000FF"/>
                </a:solidFill>
              </a:rPr>
              <a:t> ++ </a:t>
            </a:r>
            <a:r>
              <a:rPr kumimoji="1" lang="en-US" altLang="zh-CN" dirty="0" err="1">
                <a:solidFill>
                  <a:srgbClr val="0000FF"/>
                </a:solidFill>
              </a:rPr>
              <a:t>pointer_name</a:t>
            </a:r>
            <a:r>
              <a:rPr kumimoji="1" lang="en-US" altLang="zh-CN" dirty="0">
                <a:solidFill>
                  <a:srgbClr val="0000FF"/>
                </a:solidFill>
              </a:rPr>
              <a:t>  , </a:t>
            </a:r>
            <a:r>
              <a:rPr kumimoji="1" lang="en-US" altLang="zh-CN" dirty="0" err="1">
                <a:solidFill>
                  <a:srgbClr val="0000FF"/>
                </a:solidFill>
              </a:rPr>
              <a:t>pointer_name</a:t>
            </a:r>
            <a:r>
              <a:rPr kumimoji="1" lang="en-US" altLang="zh-CN" dirty="0">
                <a:solidFill>
                  <a:srgbClr val="0000FF"/>
                </a:solidFill>
              </a:rPr>
              <a:t>  = p?</a:t>
            </a:r>
            <a:endParaRPr kumimoji="1"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Restore p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to the original address before calling free</a:t>
            </a:r>
          </a:p>
          <a:p>
            <a:endParaRPr kumimoji="1" lang="en-US" altLang="zh-CN" dirty="0" smtClean="0">
              <a:ea typeface="宋体" panose="02010600030101010101" pitchFamily="2" charset="-122"/>
            </a:endParaRP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Release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manually</a:t>
            </a:r>
            <a:r>
              <a:rPr kumimoji="1" lang="en-US" altLang="zh-CN" dirty="0">
                <a:ea typeface="宋体" panose="02010600030101010101" pitchFamily="2" charset="-122"/>
              </a:rPr>
              <a:t> (your job) the memory to which the pointer points.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free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pNum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); </a:t>
            </a:r>
            <a:endParaRPr kumimoji="1"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pNum</a:t>
            </a: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= NULL; /* in case </a:t>
            </a:r>
            <a:r>
              <a:rPr kumimoji="1" lang="en-US" altLang="zh-CN" dirty="0" err="1">
                <a:ea typeface="宋体" panose="02010600030101010101" pitchFamily="2" charset="-122"/>
              </a:rPr>
              <a:t>pNum</a:t>
            </a:r>
            <a:r>
              <a:rPr kumimoji="1" lang="en-US" altLang="zh-CN" dirty="0">
                <a:ea typeface="宋体" panose="02010600030101010101" pitchFamily="2" charset="-122"/>
              </a:rPr>
              <a:t> being used later*/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54276" name="矩形 3"/>
          <p:cNvSpPr>
            <a:spLocks noChangeArrowheads="1"/>
          </p:cNvSpPr>
          <p:nvPr/>
        </p:nvSpPr>
        <p:spPr bwMode="auto">
          <a:xfrm>
            <a:off x="457200" y="1443038"/>
            <a:ext cx="7467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>
              <a:buFontTx/>
              <a:buNone/>
            </a:pPr>
            <a:r>
              <a:rPr kumimoji="1" lang="en-US" altLang="zh-CN"/>
              <a:t>data_type *pointer_name = </a:t>
            </a:r>
          </a:p>
          <a:p>
            <a:pPr>
              <a:buFontTx/>
              <a:buNone/>
            </a:pPr>
            <a:r>
              <a:rPr kumimoji="1" lang="en-US" altLang="zh-CN"/>
              <a:t>	(data_type *) malloc( N*sizeof(data_type) 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68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41" name="Group 2"/>
          <p:cNvGrpSpPr>
            <a:grpSpLocks/>
          </p:cNvGrpSpPr>
          <p:nvPr/>
        </p:nvGrpSpPr>
        <p:grpSpPr bwMode="auto">
          <a:xfrm>
            <a:off x="7010400" y="990600"/>
            <a:ext cx="1323975" cy="5334000"/>
            <a:chOff x="4176" y="672"/>
            <a:chExt cx="834" cy="3360"/>
          </a:xfrm>
        </p:grpSpPr>
        <p:sp>
          <p:nvSpPr>
            <p:cNvPr id="163870" name="Line 3"/>
            <p:cNvSpPr>
              <a:spLocks noChangeShapeType="1"/>
            </p:cNvSpPr>
            <p:nvPr/>
          </p:nvSpPr>
          <p:spPr bwMode="auto">
            <a:xfrm>
              <a:off x="4176" y="978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1" name="AutoShape 4"/>
            <p:cNvSpPr>
              <a:spLocks noChangeArrowheads="1"/>
            </p:cNvSpPr>
            <p:nvPr/>
          </p:nvSpPr>
          <p:spPr bwMode="auto">
            <a:xfrm>
              <a:off x="4176" y="672"/>
              <a:ext cx="834" cy="3360"/>
            </a:xfrm>
            <a:prstGeom prst="wave">
              <a:avLst>
                <a:gd name="adj1" fmla="val 2611"/>
                <a:gd name="adj2" fmla="val 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63872" name="Line 5"/>
            <p:cNvSpPr>
              <a:spLocks noChangeShapeType="1"/>
            </p:cNvSpPr>
            <p:nvPr/>
          </p:nvSpPr>
          <p:spPr bwMode="auto">
            <a:xfrm>
              <a:off x="4176" y="1227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3" name="Line 6"/>
            <p:cNvSpPr>
              <a:spLocks noChangeShapeType="1"/>
            </p:cNvSpPr>
            <p:nvPr/>
          </p:nvSpPr>
          <p:spPr bwMode="auto">
            <a:xfrm>
              <a:off x="4176" y="1725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4" name="Line 7"/>
            <p:cNvSpPr>
              <a:spLocks noChangeShapeType="1"/>
            </p:cNvSpPr>
            <p:nvPr/>
          </p:nvSpPr>
          <p:spPr bwMode="auto">
            <a:xfrm>
              <a:off x="4176" y="1476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5" name="Line 8"/>
            <p:cNvSpPr>
              <a:spLocks noChangeShapeType="1"/>
            </p:cNvSpPr>
            <p:nvPr/>
          </p:nvSpPr>
          <p:spPr bwMode="auto">
            <a:xfrm>
              <a:off x="4176" y="1974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6" name="Line 9"/>
            <p:cNvSpPr>
              <a:spLocks noChangeShapeType="1"/>
            </p:cNvSpPr>
            <p:nvPr/>
          </p:nvSpPr>
          <p:spPr bwMode="auto">
            <a:xfrm>
              <a:off x="4176" y="2223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7" name="Line 10"/>
            <p:cNvSpPr>
              <a:spLocks noChangeShapeType="1"/>
            </p:cNvSpPr>
            <p:nvPr/>
          </p:nvSpPr>
          <p:spPr bwMode="auto">
            <a:xfrm>
              <a:off x="4176" y="2471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8" name="Line 11"/>
            <p:cNvSpPr>
              <a:spLocks noChangeShapeType="1"/>
            </p:cNvSpPr>
            <p:nvPr/>
          </p:nvSpPr>
          <p:spPr bwMode="auto">
            <a:xfrm>
              <a:off x="4176" y="2720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79" name="Line 12"/>
            <p:cNvSpPr>
              <a:spLocks noChangeShapeType="1"/>
            </p:cNvSpPr>
            <p:nvPr/>
          </p:nvSpPr>
          <p:spPr bwMode="auto">
            <a:xfrm>
              <a:off x="4176" y="2969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0" name="Line 13"/>
            <p:cNvSpPr>
              <a:spLocks noChangeShapeType="1"/>
            </p:cNvSpPr>
            <p:nvPr/>
          </p:nvSpPr>
          <p:spPr bwMode="auto">
            <a:xfrm>
              <a:off x="4176" y="3218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1" name="Line 14"/>
            <p:cNvSpPr>
              <a:spLocks noChangeShapeType="1"/>
            </p:cNvSpPr>
            <p:nvPr/>
          </p:nvSpPr>
          <p:spPr bwMode="auto">
            <a:xfrm>
              <a:off x="4176" y="1109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2" name="Line 15"/>
            <p:cNvSpPr>
              <a:spLocks noChangeShapeType="1"/>
            </p:cNvSpPr>
            <p:nvPr/>
          </p:nvSpPr>
          <p:spPr bwMode="auto">
            <a:xfrm>
              <a:off x="4176" y="978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3" name="Line 16"/>
            <p:cNvSpPr>
              <a:spLocks noChangeShapeType="1"/>
            </p:cNvSpPr>
            <p:nvPr/>
          </p:nvSpPr>
          <p:spPr bwMode="auto">
            <a:xfrm>
              <a:off x="4176" y="3467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4" name="Line 17"/>
            <p:cNvSpPr>
              <a:spLocks noChangeShapeType="1"/>
            </p:cNvSpPr>
            <p:nvPr/>
          </p:nvSpPr>
          <p:spPr bwMode="auto">
            <a:xfrm>
              <a:off x="4176" y="1037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5" name="Line 18"/>
            <p:cNvSpPr>
              <a:spLocks noChangeShapeType="1"/>
            </p:cNvSpPr>
            <p:nvPr/>
          </p:nvSpPr>
          <p:spPr bwMode="auto">
            <a:xfrm>
              <a:off x="4176" y="1181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6" name="Line 19"/>
            <p:cNvSpPr>
              <a:spLocks noChangeShapeType="1"/>
            </p:cNvSpPr>
            <p:nvPr/>
          </p:nvSpPr>
          <p:spPr bwMode="auto">
            <a:xfrm>
              <a:off x="4176" y="1349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7" name="Line 20"/>
            <p:cNvSpPr>
              <a:spLocks noChangeShapeType="1"/>
            </p:cNvSpPr>
            <p:nvPr/>
          </p:nvSpPr>
          <p:spPr bwMode="auto">
            <a:xfrm>
              <a:off x="4176" y="1277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88" name="Line 21"/>
            <p:cNvSpPr>
              <a:spLocks noChangeShapeType="1"/>
            </p:cNvSpPr>
            <p:nvPr/>
          </p:nvSpPr>
          <p:spPr bwMode="auto">
            <a:xfrm>
              <a:off x="4176" y="1421"/>
              <a:ext cx="83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3889" name="Group 22"/>
            <p:cNvGrpSpPr>
              <a:grpSpLocks/>
            </p:cNvGrpSpPr>
            <p:nvPr/>
          </p:nvGrpSpPr>
          <p:grpSpPr bwMode="auto">
            <a:xfrm>
              <a:off x="4176" y="1539"/>
              <a:ext cx="834" cy="144"/>
              <a:chOff x="3744" y="1632"/>
              <a:chExt cx="834" cy="144"/>
            </a:xfrm>
          </p:grpSpPr>
          <p:sp>
            <p:nvSpPr>
              <p:cNvPr id="163924" name="Line 23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25" name="Line 24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26" name="Line 25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0" name="Group 26"/>
            <p:cNvGrpSpPr>
              <a:grpSpLocks/>
            </p:cNvGrpSpPr>
            <p:nvPr/>
          </p:nvGrpSpPr>
          <p:grpSpPr bwMode="auto">
            <a:xfrm>
              <a:off x="4176" y="1784"/>
              <a:ext cx="834" cy="144"/>
              <a:chOff x="3744" y="1632"/>
              <a:chExt cx="834" cy="144"/>
            </a:xfrm>
          </p:grpSpPr>
          <p:sp>
            <p:nvSpPr>
              <p:cNvPr id="163921" name="Line 27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22" name="Line 28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23" name="Line 29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1" name="Group 30"/>
            <p:cNvGrpSpPr>
              <a:grpSpLocks/>
            </p:cNvGrpSpPr>
            <p:nvPr/>
          </p:nvGrpSpPr>
          <p:grpSpPr bwMode="auto">
            <a:xfrm>
              <a:off x="4176" y="2029"/>
              <a:ext cx="834" cy="144"/>
              <a:chOff x="3744" y="1632"/>
              <a:chExt cx="834" cy="144"/>
            </a:xfrm>
          </p:grpSpPr>
          <p:sp>
            <p:nvSpPr>
              <p:cNvPr id="163918" name="Line 31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9" name="Line 32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20" name="Line 33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2" name="Group 34"/>
            <p:cNvGrpSpPr>
              <a:grpSpLocks/>
            </p:cNvGrpSpPr>
            <p:nvPr/>
          </p:nvGrpSpPr>
          <p:grpSpPr bwMode="auto">
            <a:xfrm>
              <a:off x="4176" y="2281"/>
              <a:ext cx="834" cy="144"/>
              <a:chOff x="3744" y="1632"/>
              <a:chExt cx="834" cy="144"/>
            </a:xfrm>
          </p:grpSpPr>
          <p:sp>
            <p:nvSpPr>
              <p:cNvPr id="163915" name="Line 35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6" name="Line 36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7" name="Line 37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3" name="Group 38"/>
            <p:cNvGrpSpPr>
              <a:grpSpLocks/>
            </p:cNvGrpSpPr>
            <p:nvPr/>
          </p:nvGrpSpPr>
          <p:grpSpPr bwMode="auto">
            <a:xfrm>
              <a:off x="4176" y="2525"/>
              <a:ext cx="834" cy="144"/>
              <a:chOff x="3744" y="1632"/>
              <a:chExt cx="834" cy="144"/>
            </a:xfrm>
          </p:grpSpPr>
          <p:sp>
            <p:nvSpPr>
              <p:cNvPr id="163912" name="Line 39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3" name="Line 40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4" name="Line 41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4" name="Group 42"/>
            <p:cNvGrpSpPr>
              <a:grpSpLocks/>
            </p:cNvGrpSpPr>
            <p:nvPr/>
          </p:nvGrpSpPr>
          <p:grpSpPr bwMode="auto">
            <a:xfrm>
              <a:off x="4176" y="2782"/>
              <a:ext cx="834" cy="144"/>
              <a:chOff x="3744" y="1632"/>
              <a:chExt cx="834" cy="144"/>
            </a:xfrm>
          </p:grpSpPr>
          <p:sp>
            <p:nvSpPr>
              <p:cNvPr id="163909" name="Line 43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0" name="Line 44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11" name="Line 45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5" name="Group 46"/>
            <p:cNvGrpSpPr>
              <a:grpSpLocks/>
            </p:cNvGrpSpPr>
            <p:nvPr/>
          </p:nvGrpSpPr>
          <p:grpSpPr bwMode="auto">
            <a:xfrm>
              <a:off x="4176" y="3022"/>
              <a:ext cx="834" cy="144"/>
              <a:chOff x="3744" y="1632"/>
              <a:chExt cx="834" cy="144"/>
            </a:xfrm>
          </p:grpSpPr>
          <p:sp>
            <p:nvSpPr>
              <p:cNvPr id="163906" name="Line 47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07" name="Line 48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08" name="Line 49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6" name="Group 50"/>
            <p:cNvGrpSpPr>
              <a:grpSpLocks/>
            </p:cNvGrpSpPr>
            <p:nvPr/>
          </p:nvGrpSpPr>
          <p:grpSpPr bwMode="auto">
            <a:xfrm>
              <a:off x="4176" y="3285"/>
              <a:ext cx="834" cy="144"/>
              <a:chOff x="3744" y="1632"/>
              <a:chExt cx="834" cy="144"/>
            </a:xfrm>
          </p:grpSpPr>
          <p:sp>
            <p:nvSpPr>
              <p:cNvPr id="163903" name="Line 51"/>
              <p:cNvSpPr>
                <a:spLocks noChangeShapeType="1"/>
              </p:cNvSpPr>
              <p:nvPr/>
            </p:nvSpPr>
            <p:spPr bwMode="auto">
              <a:xfrm>
                <a:off x="3744" y="1704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04" name="Line 52"/>
              <p:cNvSpPr>
                <a:spLocks noChangeShapeType="1"/>
              </p:cNvSpPr>
              <p:nvPr/>
            </p:nvSpPr>
            <p:spPr bwMode="auto">
              <a:xfrm>
                <a:off x="3744" y="1632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05" name="Line 53"/>
              <p:cNvSpPr>
                <a:spLocks noChangeShapeType="1"/>
              </p:cNvSpPr>
              <p:nvPr/>
            </p:nvSpPr>
            <p:spPr bwMode="auto">
              <a:xfrm>
                <a:off x="3744" y="1776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3897" name="Group 54"/>
            <p:cNvGrpSpPr>
              <a:grpSpLocks/>
            </p:cNvGrpSpPr>
            <p:nvPr/>
          </p:nvGrpSpPr>
          <p:grpSpPr bwMode="auto">
            <a:xfrm>
              <a:off x="4176" y="3513"/>
              <a:ext cx="834" cy="196"/>
              <a:chOff x="4176" y="3504"/>
              <a:chExt cx="834" cy="196"/>
            </a:xfrm>
          </p:grpSpPr>
          <p:sp>
            <p:nvSpPr>
              <p:cNvPr id="163898" name="Line 55"/>
              <p:cNvSpPr>
                <a:spLocks noChangeShapeType="1"/>
              </p:cNvSpPr>
              <p:nvPr/>
            </p:nvSpPr>
            <p:spPr bwMode="auto">
              <a:xfrm>
                <a:off x="4176" y="3700"/>
                <a:ext cx="83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63899" name="Group 56"/>
              <p:cNvGrpSpPr>
                <a:grpSpLocks/>
              </p:cNvGrpSpPr>
              <p:nvPr/>
            </p:nvGrpSpPr>
            <p:grpSpPr bwMode="auto">
              <a:xfrm>
                <a:off x="4176" y="3504"/>
                <a:ext cx="834" cy="144"/>
                <a:chOff x="3744" y="1632"/>
                <a:chExt cx="834" cy="144"/>
              </a:xfrm>
            </p:grpSpPr>
            <p:sp>
              <p:nvSpPr>
                <p:cNvPr id="163900" name="Line 57"/>
                <p:cNvSpPr>
                  <a:spLocks noChangeShapeType="1"/>
                </p:cNvSpPr>
                <p:nvPr/>
              </p:nvSpPr>
              <p:spPr bwMode="auto">
                <a:xfrm>
                  <a:off x="3744" y="1704"/>
                  <a:ext cx="8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901" name="Line 58"/>
                <p:cNvSpPr>
                  <a:spLocks noChangeShapeType="1"/>
                </p:cNvSpPr>
                <p:nvPr/>
              </p:nvSpPr>
              <p:spPr bwMode="auto">
                <a:xfrm>
                  <a:off x="3744" y="1632"/>
                  <a:ext cx="8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902" name="Line 59"/>
                <p:cNvSpPr>
                  <a:spLocks noChangeShapeType="1"/>
                </p:cNvSpPr>
                <p:nvPr/>
              </p:nvSpPr>
              <p:spPr bwMode="auto">
                <a:xfrm>
                  <a:off x="3744" y="1776"/>
                  <a:ext cx="83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63842" name="Text Box 60"/>
          <p:cNvSpPr txBox="1">
            <a:spLocks noChangeArrowheads="1"/>
          </p:cNvSpPr>
          <p:nvPr/>
        </p:nvSpPr>
        <p:spPr bwMode="auto">
          <a:xfrm>
            <a:off x="395536" y="948691"/>
            <a:ext cx="6537325" cy="553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</a:t>
            </a:r>
            <a:r>
              <a:rPr kumimoji="1" lang="en-US" altLang="zh-CN" sz="2400" dirty="0" err="1">
                <a:sym typeface="Symbol" charset="0"/>
              </a:rPr>
              <a:t>int</a:t>
            </a:r>
            <a:r>
              <a:rPr kumimoji="1" lang="en-US" altLang="zh-CN" sz="2400" dirty="0">
                <a:sym typeface="Symbol" charset="0"/>
              </a:rPr>
              <a:t> * p = NULL , * t ;  </a:t>
            </a:r>
            <a:r>
              <a:rPr kumimoji="1" lang="en-US" altLang="zh-CN" sz="2400" dirty="0" err="1">
                <a:sym typeface="Symbol" charset="0"/>
              </a:rPr>
              <a:t>int</a:t>
            </a:r>
            <a:r>
              <a:rPr kumimoji="1" lang="en-US" altLang="zh-CN" sz="2400" dirty="0">
                <a:sym typeface="Symbol" charset="0"/>
              </a:rPr>
              <a:t>  </a:t>
            </a:r>
            <a:r>
              <a:rPr kumimoji="1" lang="en-US" altLang="zh-CN" sz="2400" dirty="0" err="1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 ;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 p = </a:t>
            </a:r>
            <a:r>
              <a:rPr lang="en-US" altLang="zh-CN" dirty="0">
                <a:solidFill>
                  <a:srgbClr val="A50021"/>
                </a:solidFill>
              </a:rPr>
              <a:t>(</a:t>
            </a:r>
            <a:r>
              <a:rPr lang="en-US" altLang="zh-CN" dirty="0" err="1">
                <a:solidFill>
                  <a:srgbClr val="A50021"/>
                </a:solidFill>
              </a:rPr>
              <a:t>int</a:t>
            </a:r>
            <a:r>
              <a:rPr lang="en-US" altLang="zh-CN" dirty="0">
                <a:solidFill>
                  <a:srgbClr val="A50021"/>
                </a:solidFill>
              </a:rPr>
              <a:t>*) </a:t>
            </a:r>
            <a:r>
              <a:rPr lang="en-US" altLang="zh-CN" dirty="0" err="1">
                <a:solidFill>
                  <a:srgbClr val="FF3300"/>
                </a:solidFill>
              </a:rPr>
              <a:t>calloc</a:t>
            </a:r>
            <a:r>
              <a:rPr lang="en-US" altLang="zh-CN" dirty="0">
                <a:solidFill>
                  <a:srgbClr val="FF3300"/>
                </a:solidFill>
              </a:rPr>
              <a:t>(n, </a:t>
            </a:r>
            <a:r>
              <a:rPr lang="en-US" altLang="zh-CN" dirty="0" err="1">
                <a:solidFill>
                  <a:srgbClr val="FF3300"/>
                </a:solidFill>
              </a:rPr>
              <a:t>sizeof</a:t>
            </a:r>
            <a:r>
              <a:rPr lang="en-US" altLang="zh-CN" dirty="0">
                <a:solidFill>
                  <a:srgbClr val="FF3300"/>
                </a:solidFill>
              </a:rPr>
              <a:t>(</a:t>
            </a:r>
            <a:r>
              <a:rPr lang="en-US" altLang="zh-CN" dirty="0" err="1">
                <a:solidFill>
                  <a:srgbClr val="FF3300"/>
                </a:solidFill>
              </a:rPr>
              <a:t>int</a:t>
            </a:r>
            <a:r>
              <a:rPr lang="en-US" altLang="zh-CN" dirty="0">
                <a:solidFill>
                  <a:srgbClr val="FF3300"/>
                </a:solidFill>
              </a:rPr>
              <a:t>))</a:t>
            </a:r>
            <a:r>
              <a:rPr lang="en-US" altLang="zh-CN" dirty="0">
                <a:solidFill>
                  <a:srgbClr val="A50021"/>
                </a:solidFill>
              </a:rPr>
              <a:t>;</a:t>
            </a:r>
            <a:endParaRPr kumimoji="1" lang="en-US" altLang="zh-CN" sz="2400" dirty="0">
              <a:sym typeface="Symbol" charset="0"/>
            </a:endParaRP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 if ( p == NULL )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   { puts( "allocation </a:t>
            </a:r>
            <a:r>
              <a:rPr kumimoji="1" lang="en-US" altLang="zh-CN" sz="2400" dirty="0" err="1">
                <a:sym typeface="Symbol" charset="0"/>
              </a:rPr>
              <a:t>faiure</a:t>
            </a:r>
            <a:r>
              <a:rPr kumimoji="1" lang="en-US" altLang="zh-CN" sz="2400" dirty="0">
                <a:sym typeface="Symbol" charset="0"/>
              </a:rPr>
              <a:t>\n“) ;  return ; }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endParaRPr kumimoji="1" lang="en-US" altLang="zh-CN" sz="2400" dirty="0">
              <a:sym typeface="Symbol" charset="0"/>
            </a:endParaRP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 for ( </a:t>
            </a:r>
            <a:r>
              <a:rPr kumimoji="1" lang="en-US" altLang="zh-CN" sz="2400" dirty="0" err="1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 = 0 ; </a:t>
            </a:r>
            <a:r>
              <a:rPr kumimoji="1" lang="en-US" altLang="zh-CN" sz="2400" dirty="0" err="1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 &lt; 10 ; </a:t>
            </a:r>
            <a:r>
              <a:rPr kumimoji="1" lang="en-US" altLang="zh-CN" sz="2400" dirty="0" err="1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 ++ ) </a:t>
            </a:r>
          </a:p>
          <a:p>
            <a:r>
              <a:rPr kumimoji="1" lang="en-US" altLang="zh-CN" sz="2400" dirty="0">
                <a:sym typeface="Symbol" charset="0"/>
              </a:rPr>
              <a:t>       </a:t>
            </a:r>
            <a:r>
              <a:rPr kumimoji="1" lang="en-US" altLang="zh-CN" sz="2400" dirty="0" smtClean="0">
                <a:sym typeface="Symbol" charset="0"/>
              </a:rPr>
              <a:t>*(</a:t>
            </a:r>
            <a:r>
              <a:rPr kumimoji="1" lang="en-US" altLang="zh-CN" sz="2400" dirty="0" err="1" smtClean="0">
                <a:sym typeface="Symbol" charset="0"/>
              </a:rPr>
              <a:t>p</a:t>
            </a:r>
            <a:r>
              <a:rPr kumimoji="1" lang="en-US" altLang="zh-CN" sz="2400" dirty="0" err="1">
                <a:sym typeface="Symbol" charset="0"/>
              </a:rPr>
              <a:t>+</a:t>
            </a:r>
            <a:r>
              <a:rPr kumimoji="1" lang="en-US" altLang="zh-CN" sz="2400" dirty="0" err="1" smtClean="0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)</a:t>
            </a:r>
            <a:r>
              <a:rPr kumimoji="1" lang="en-US" altLang="zh-CN" sz="2400" dirty="0" smtClean="0">
                <a:sym typeface="Symbol" charset="0"/>
              </a:rPr>
              <a:t> </a:t>
            </a:r>
            <a:r>
              <a:rPr kumimoji="1" lang="en-US" altLang="zh-CN" sz="2400" dirty="0">
                <a:sym typeface="Symbol" charset="0"/>
              </a:rPr>
              <a:t>= 100 + </a:t>
            </a:r>
            <a:r>
              <a:rPr kumimoji="1" lang="en-US" altLang="zh-CN" sz="2400" dirty="0" err="1">
                <a:sym typeface="Symbol" charset="0"/>
              </a:rPr>
              <a:t>i</a:t>
            </a:r>
            <a:r>
              <a:rPr kumimoji="1" lang="en-US" altLang="zh-CN" sz="2400" dirty="0">
                <a:sym typeface="Symbol" charset="0"/>
              </a:rPr>
              <a:t> ; </a:t>
            </a:r>
            <a:r>
              <a:rPr kumimoji="1" lang="x-none" altLang="zh-CN" sz="1800" dirty="0" smtClean="0">
                <a:solidFill>
                  <a:schemeClr val="hlink"/>
                </a:solidFill>
                <a:sym typeface="Symbol" charset="0"/>
              </a:rPr>
              <a:t> </a:t>
            </a:r>
            <a:r>
              <a:rPr kumimoji="1" lang="zh-CN" altLang="en-US" sz="2400" dirty="0">
                <a:solidFill>
                  <a:schemeClr val="hlink"/>
                </a:solidFill>
                <a:sym typeface="Symbol" charset="0"/>
              </a:rPr>
              <a:t>	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zh-CN" altLang="en-US" sz="800" dirty="0">
                <a:sym typeface="Symbol" charset="0"/>
              </a:rPr>
              <a:t>   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zh-CN" altLang="en-US" sz="2400" dirty="0">
                <a:sym typeface="Symbol" charset="0"/>
              </a:rPr>
              <a:t> </a:t>
            </a:r>
            <a:r>
              <a:rPr kumimoji="1" lang="en-US" altLang="zh-CN" sz="2400" dirty="0" smtClean="0">
                <a:sym typeface="Symbol" charset="0"/>
              </a:rPr>
              <a:t>for </a:t>
            </a:r>
            <a:r>
              <a:rPr kumimoji="1" lang="en-US" altLang="zh-CN" sz="2400" dirty="0">
                <a:sym typeface="Symbol" charset="0"/>
              </a:rPr>
              <a:t>( t = p ; t &lt; p+10 ; t ++ ) 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       </a:t>
            </a:r>
            <a:r>
              <a:rPr kumimoji="1" lang="en-US" altLang="zh-CN" sz="2400" dirty="0" err="1">
                <a:sym typeface="Symbol" charset="0"/>
              </a:rPr>
              <a:t>printf</a:t>
            </a:r>
            <a:r>
              <a:rPr kumimoji="1" lang="en-US" altLang="zh-CN" sz="2400" dirty="0">
                <a:sym typeface="Symbol" charset="0"/>
              </a:rPr>
              <a:t>(“%d ”, *t ) ;</a:t>
            </a:r>
            <a:r>
              <a:rPr kumimoji="1" lang="en-US" altLang="zh-CN" sz="1800" dirty="0">
                <a:solidFill>
                  <a:schemeClr val="hlink"/>
                </a:solidFill>
                <a:sym typeface="Symbol" charset="0"/>
              </a:rPr>
              <a:t>//</a:t>
            </a:r>
            <a:r>
              <a:rPr kumimoji="1" lang="zh-CN" altLang="en-US" sz="2000" dirty="0">
                <a:solidFill>
                  <a:schemeClr val="hlink"/>
                </a:solidFill>
                <a:latin typeface="Arial" charset="0"/>
              </a:rPr>
              <a:t>间址访问元素</a:t>
            </a:r>
            <a:endParaRPr kumimoji="1" lang="zh-CN" altLang="en-US" sz="2400" dirty="0">
              <a:sym typeface="Symbol" charset="0"/>
            </a:endParaRP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zh-CN" altLang="en-US" sz="2400" dirty="0">
                <a:sym typeface="Symbol" charset="0"/>
              </a:rPr>
              <a:t>    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 smtClean="0">
                <a:solidFill>
                  <a:srgbClr val="0000FF"/>
                </a:solidFill>
                <a:sym typeface="Symbol" charset="0"/>
              </a:rPr>
              <a:t>  free</a:t>
            </a:r>
            <a:r>
              <a:rPr kumimoji="1" lang="en-US" altLang="zh-CN" sz="2400" dirty="0">
                <a:solidFill>
                  <a:srgbClr val="0000FF"/>
                </a:solidFill>
                <a:sym typeface="Symbol" charset="0"/>
              </a:rPr>
              <a:t>( p) </a:t>
            </a:r>
            <a:r>
              <a:rPr kumimoji="1" lang="en-US" altLang="zh-CN" sz="2400" dirty="0" smtClean="0">
                <a:solidFill>
                  <a:srgbClr val="0000FF"/>
                </a:solidFill>
                <a:sym typeface="Symbol" charset="0"/>
              </a:rPr>
              <a:t>;</a:t>
            </a: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 smtClean="0">
                <a:sym typeface="Symbol" charset="0"/>
              </a:rPr>
              <a:t>   p =NULL;</a:t>
            </a:r>
            <a:endParaRPr kumimoji="1" lang="en-US" altLang="zh-CN" sz="2400" dirty="0">
              <a:sym typeface="Symbol" charset="0"/>
            </a:endParaRPr>
          </a:p>
          <a:p>
            <a:pPr algn="just">
              <a:lnSpc>
                <a:spcPct val="110000"/>
              </a:lnSpc>
              <a:buClr>
                <a:schemeClr val="accent2"/>
              </a:buClr>
              <a:buFont typeface="Wingdings" charset="0"/>
              <a:buNone/>
            </a:pPr>
            <a:r>
              <a:rPr kumimoji="1" lang="en-US" altLang="zh-CN" sz="2400" dirty="0">
                <a:sym typeface="Symbol" charset="0"/>
              </a:rPr>
              <a:t>}</a:t>
            </a:r>
          </a:p>
        </p:txBody>
      </p:sp>
      <p:grpSp>
        <p:nvGrpSpPr>
          <p:cNvPr id="163843" name="Group 62"/>
          <p:cNvGrpSpPr>
            <a:grpSpLocks/>
          </p:cNvGrpSpPr>
          <p:nvPr/>
        </p:nvGrpSpPr>
        <p:grpSpPr bwMode="auto">
          <a:xfrm>
            <a:off x="5592763" y="1295400"/>
            <a:ext cx="1066800" cy="366713"/>
            <a:chOff x="3308" y="816"/>
            <a:chExt cx="672" cy="231"/>
          </a:xfrm>
        </p:grpSpPr>
        <p:grpSp>
          <p:nvGrpSpPr>
            <p:cNvPr id="163866" name="Group 63"/>
            <p:cNvGrpSpPr>
              <a:grpSpLocks/>
            </p:cNvGrpSpPr>
            <p:nvPr/>
          </p:nvGrpSpPr>
          <p:grpSpPr bwMode="auto">
            <a:xfrm>
              <a:off x="3500" y="888"/>
              <a:ext cx="480" cy="144"/>
              <a:chOff x="3500" y="888"/>
              <a:chExt cx="480" cy="144"/>
            </a:xfrm>
          </p:grpSpPr>
          <p:sp>
            <p:nvSpPr>
              <p:cNvPr id="140317" name="Rectangle 64"/>
              <p:cNvSpPr>
                <a:spLocks noChangeArrowheads="1"/>
              </p:cNvSpPr>
              <p:nvPr/>
            </p:nvSpPr>
            <p:spPr bwMode="auto">
              <a:xfrm>
                <a:off x="3500" y="888"/>
                <a:ext cx="480" cy="144"/>
              </a:xfrm>
              <a:prstGeom prst="rect">
                <a:avLst/>
              </a:prstGeom>
              <a:solidFill>
                <a:srgbClr val="99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0318" name="Rectangle 65"/>
              <p:cNvSpPr>
                <a:spLocks noChangeArrowheads="1"/>
              </p:cNvSpPr>
              <p:nvPr/>
            </p:nvSpPr>
            <p:spPr bwMode="auto">
              <a:xfrm>
                <a:off x="3668" y="936"/>
                <a:ext cx="14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40316" name="Text Box 66"/>
            <p:cNvSpPr txBox="1">
              <a:spLocks noChangeArrowheads="1"/>
            </p:cNvSpPr>
            <p:nvPr/>
          </p:nvSpPr>
          <p:spPr bwMode="auto">
            <a:xfrm>
              <a:off x="3308" y="816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1800" smtClean="0"/>
                <a:t>p</a:t>
              </a:r>
            </a:p>
          </p:txBody>
        </p:sp>
      </p:grpSp>
      <p:sp>
        <p:nvSpPr>
          <p:cNvPr id="1171523" name="Line 67"/>
          <p:cNvSpPr>
            <a:spLocks noChangeShapeType="1"/>
          </p:cNvSpPr>
          <p:nvPr/>
        </p:nvSpPr>
        <p:spPr bwMode="auto">
          <a:xfrm>
            <a:off x="6659563" y="1485900"/>
            <a:ext cx="350837" cy="38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71524" name="Rectangle 68"/>
          <p:cNvSpPr>
            <a:spLocks noChangeArrowheads="1"/>
          </p:cNvSpPr>
          <p:nvPr/>
        </p:nvSpPr>
        <p:spPr bwMode="auto">
          <a:xfrm>
            <a:off x="7019925" y="1474788"/>
            <a:ext cx="1312863" cy="3962400"/>
          </a:xfrm>
          <a:prstGeom prst="rect">
            <a:avLst/>
          </a:prstGeom>
          <a:solidFill>
            <a:srgbClr val="CC99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b="0">
              <a:latin typeface="Arial" charset="0"/>
            </a:endParaRPr>
          </a:p>
        </p:txBody>
      </p:sp>
      <p:sp>
        <p:nvSpPr>
          <p:cNvPr id="1171525" name="Text Box 69"/>
          <p:cNvSpPr txBox="1">
            <a:spLocks noChangeArrowheads="1"/>
          </p:cNvSpPr>
          <p:nvPr/>
        </p:nvSpPr>
        <p:spPr bwMode="auto">
          <a:xfrm>
            <a:off x="7397750" y="1392238"/>
            <a:ext cx="52705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100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101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102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103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104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105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106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107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108</a:t>
            </a:r>
          </a:p>
          <a:p>
            <a:pPr eaLnBrk="1" hangingPunct="1">
              <a:lnSpc>
                <a:spcPct val="144000"/>
              </a:lnSpc>
              <a:defRPr/>
            </a:pPr>
            <a:r>
              <a:rPr kumimoji="1" lang="en-US" altLang="zh-CN" sz="1800" smtClean="0"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109</a:t>
            </a:r>
          </a:p>
        </p:txBody>
      </p:sp>
      <p:sp>
        <p:nvSpPr>
          <p:cNvPr id="1171526" name="Rectangle 70"/>
          <p:cNvSpPr>
            <a:spLocks noChangeArrowheads="1"/>
          </p:cNvSpPr>
          <p:nvPr/>
        </p:nvSpPr>
        <p:spPr bwMode="auto">
          <a:xfrm>
            <a:off x="539552" y="4005064"/>
            <a:ext cx="4681538" cy="120032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400" dirty="0">
                <a:sym typeface="Symbol" charset="0"/>
              </a:rPr>
              <a:t>for ( </a:t>
            </a:r>
            <a:r>
              <a:rPr kumimoji="1" lang="en-US" altLang="zh-CN" sz="2400" dirty="0" smtClean="0">
                <a:sym typeface="Symbol" charset="0"/>
              </a:rPr>
              <a:t>p </a:t>
            </a:r>
            <a:r>
              <a:rPr kumimoji="1" lang="en-US" altLang="zh-CN" sz="2400" dirty="0">
                <a:sym typeface="Symbol" charset="0"/>
              </a:rPr>
              <a:t>= </a:t>
            </a:r>
            <a:r>
              <a:rPr kumimoji="1" lang="en-US" altLang="zh-CN" sz="2400" dirty="0" smtClean="0">
                <a:sym typeface="Symbol" charset="0"/>
              </a:rPr>
              <a:t>t </a:t>
            </a:r>
            <a:r>
              <a:rPr kumimoji="1" lang="en-US" altLang="zh-CN" sz="2400" dirty="0">
                <a:sym typeface="Symbol" charset="0"/>
              </a:rPr>
              <a:t>; p</a:t>
            </a:r>
            <a:r>
              <a:rPr kumimoji="1" lang="en-US" altLang="zh-CN" sz="2400" dirty="0" smtClean="0">
                <a:sym typeface="Symbol" charset="0"/>
              </a:rPr>
              <a:t> </a:t>
            </a:r>
            <a:r>
              <a:rPr kumimoji="1" lang="en-US" altLang="zh-CN" sz="2400" dirty="0">
                <a:sym typeface="Symbol" charset="0"/>
              </a:rPr>
              <a:t>&lt; </a:t>
            </a:r>
            <a:r>
              <a:rPr kumimoji="1" lang="en-US" altLang="zh-CN" sz="2400" dirty="0" smtClean="0">
                <a:sym typeface="Symbol" charset="0"/>
              </a:rPr>
              <a:t>t+10 </a:t>
            </a:r>
            <a:r>
              <a:rPr kumimoji="1" lang="en-US" altLang="zh-CN" sz="2400" dirty="0">
                <a:sym typeface="Symbol" charset="0"/>
              </a:rPr>
              <a:t>;  </a:t>
            </a:r>
            <a:r>
              <a:rPr kumimoji="1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charset="0"/>
              </a:rPr>
              <a:t>p +</a:t>
            </a:r>
            <a:r>
              <a:rPr kumimoji="1" lang="en-US" altLang="zh-CN" sz="2400" i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charset="0"/>
              </a:rPr>
              <a:t>+</a:t>
            </a:r>
            <a:r>
              <a:rPr kumimoji="1" lang="en-US" altLang="zh-CN" sz="2400" dirty="0" smtClean="0">
                <a:sym typeface="Symbol" charset="0"/>
              </a:rPr>
              <a:t> </a:t>
            </a:r>
            <a:r>
              <a:rPr kumimoji="1" lang="en-US" altLang="zh-CN" sz="2400" dirty="0">
                <a:sym typeface="Symbol" charset="0"/>
              </a:rPr>
              <a:t>) </a:t>
            </a:r>
          </a:p>
          <a:p>
            <a:pPr>
              <a:defRPr/>
            </a:pPr>
            <a:r>
              <a:rPr kumimoji="1" lang="en-US" altLang="zh-CN" sz="2400" dirty="0">
                <a:sym typeface="Symbol" charset="0"/>
              </a:rPr>
              <a:t>        </a:t>
            </a:r>
            <a:r>
              <a:rPr kumimoji="1" lang="en-US" altLang="zh-CN" sz="2400" dirty="0" err="1">
                <a:sym typeface="Symbol" charset="0"/>
              </a:rPr>
              <a:t>printf</a:t>
            </a:r>
            <a:r>
              <a:rPr kumimoji="1" lang="en-US" altLang="zh-CN" sz="2400" dirty="0">
                <a:sym typeface="Symbol" charset="0"/>
              </a:rPr>
              <a:t>(“%d ”, </a:t>
            </a:r>
            <a:r>
              <a:rPr kumimoji="1" lang="en-US" altLang="zh-CN" sz="2400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charset="0"/>
              </a:rPr>
              <a:t>*p</a:t>
            </a:r>
            <a:r>
              <a:rPr kumimoji="1" lang="en-US" altLang="zh-CN" sz="2400" dirty="0">
                <a:sym typeface="Symbol" charset="0"/>
              </a:rPr>
              <a:t>  )   ;    </a:t>
            </a:r>
          </a:p>
          <a:p>
            <a:pPr>
              <a:defRPr/>
            </a:pPr>
            <a:r>
              <a:rPr kumimoji="1" lang="en-US" altLang="zh-CN" sz="2400" dirty="0" smtClean="0">
                <a:sym typeface="Symbol" charset="0"/>
              </a:rPr>
              <a:t> </a:t>
            </a:r>
            <a:endParaRPr kumimoji="1" lang="en-US" altLang="zh-CN" sz="2400" i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charset="0"/>
            </a:endParaRPr>
          </a:p>
        </p:txBody>
      </p:sp>
      <p:sp>
        <p:nvSpPr>
          <p:cNvPr id="1171527" name="AutoShape 71"/>
          <p:cNvSpPr>
            <a:spLocks/>
          </p:cNvSpPr>
          <p:nvPr/>
        </p:nvSpPr>
        <p:spPr bwMode="auto">
          <a:xfrm>
            <a:off x="2771800" y="5445224"/>
            <a:ext cx="2663825" cy="648295"/>
          </a:xfrm>
          <a:prstGeom prst="borderCallout2">
            <a:avLst>
              <a:gd name="adj1" fmla="val 11861"/>
              <a:gd name="adj2" fmla="val -2861"/>
              <a:gd name="adj3" fmla="val 11861"/>
              <a:gd name="adj4" fmla="val -9773"/>
              <a:gd name="adj5" fmla="val 15815"/>
              <a:gd name="adj6" fmla="val -32060"/>
            </a:avLst>
          </a:prstGeom>
          <a:solidFill>
            <a:srgbClr val="F5F6FD"/>
          </a:solidFill>
          <a:ln w="19050" cap="sq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en-US" altLang="zh-CN" sz="2400" dirty="0" smtClean="0"/>
              <a:t>Memory leakage</a:t>
            </a:r>
            <a:endParaRPr kumimoji="1" lang="zh-CN" altLang="en-US" sz="3200" dirty="0">
              <a:solidFill>
                <a:srgbClr val="FF3300"/>
              </a:solidFill>
            </a:endParaRPr>
          </a:p>
        </p:txBody>
      </p:sp>
      <p:grpSp>
        <p:nvGrpSpPr>
          <p:cNvPr id="1171528" name="Group 72"/>
          <p:cNvGrpSpPr>
            <a:grpSpLocks/>
          </p:cNvGrpSpPr>
          <p:nvPr/>
        </p:nvGrpSpPr>
        <p:grpSpPr bwMode="auto">
          <a:xfrm>
            <a:off x="5508625" y="5229225"/>
            <a:ext cx="1746250" cy="366713"/>
            <a:chOff x="3316" y="3321"/>
            <a:chExt cx="1100" cy="231"/>
          </a:xfrm>
        </p:grpSpPr>
        <p:sp>
          <p:nvSpPr>
            <p:cNvPr id="140312" name="Rectangle 73"/>
            <p:cNvSpPr>
              <a:spLocks noChangeArrowheads="1"/>
            </p:cNvSpPr>
            <p:nvPr/>
          </p:nvSpPr>
          <p:spPr bwMode="auto">
            <a:xfrm>
              <a:off x="3504" y="3393"/>
              <a:ext cx="480" cy="144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0313" name="Text Box 74"/>
            <p:cNvSpPr txBox="1">
              <a:spLocks noChangeArrowheads="1"/>
            </p:cNvSpPr>
            <p:nvPr/>
          </p:nvSpPr>
          <p:spPr bwMode="auto">
            <a:xfrm>
              <a:off x="3316" y="332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charset="0"/>
                  <a:ea typeface="宋体" charset="0"/>
                  <a:cs typeface="宋体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kumimoji="1" lang="en-US" altLang="zh-CN" sz="1800" b="0" smtClean="0"/>
                <a:t>p</a:t>
              </a:r>
            </a:p>
          </p:txBody>
        </p:sp>
        <p:sp>
          <p:nvSpPr>
            <p:cNvPr id="140314" name="Line 75"/>
            <p:cNvSpPr>
              <a:spLocks noChangeShapeType="1"/>
            </p:cNvSpPr>
            <p:nvPr/>
          </p:nvSpPr>
          <p:spPr bwMode="auto">
            <a:xfrm>
              <a:off x="3936" y="3465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171532" name="Group 76"/>
          <p:cNvGrpSpPr>
            <a:grpSpLocks/>
          </p:cNvGrpSpPr>
          <p:nvPr/>
        </p:nvGrpSpPr>
        <p:grpSpPr bwMode="auto">
          <a:xfrm>
            <a:off x="7105650" y="5454650"/>
            <a:ext cx="1066800" cy="914400"/>
            <a:chOff x="4512" y="3408"/>
            <a:chExt cx="672" cy="576"/>
          </a:xfrm>
        </p:grpSpPr>
        <p:sp>
          <p:nvSpPr>
            <p:cNvPr id="140304" name="Line 77"/>
            <p:cNvSpPr>
              <a:spLocks noChangeShapeType="1"/>
            </p:cNvSpPr>
            <p:nvPr/>
          </p:nvSpPr>
          <p:spPr bwMode="auto">
            <a:xfrm>
              <a:off x="4512" y="3408"/>
              <a:ext cx="0" cy="38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05" name="Line 78"/>
            <p:cNvSpPr>
              <a:spLocks noChangeShapeType="1"/>
            </p:cNvSpPr>
            <p:nvPr/>
          </p:nvSpPr>
          <p:spPr bwMode="auto">
            <a:xfrm>
              <a:off x="4608" y="3408"/>
              <a:ext cx="0" cy="38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06" name="Line 79"/>
            <p:cNvSpPr>
              <a:spLocks noChangeShapeType="1"/>
            </p:cNvSpPr>
            <p:nvPr/>
          </p:nvSpPr>
          <p:spPr bwMode="auto">
            <a:xfrm>
              <a:off x="4704" y="3408"/>
              <a:ext cx="0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07" name="Line 80"/>
            <p:cNvSpPr>
              <a:spLocks noChangeShapeType="1"/>
            </p:cNvSpPr>
            <p:nvPr/>
          </p:nvSpPr>
          <p:spPr bwMode="auto">
            <a:xfrm>
              <a:off x="4800" y="3408"/>
              <a:ext cx="0" cy="43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08" name="Line 81"/>
            <p:cNvSpPr>
              <a:spLocks noChangeShapeType="1"/>
            </p:cNvSpPr>
            <p:nvPr/>
          </p:nvSpPr>
          <p:spPr bwMode="auto">
            <a:xfrm>
              <a:off x="4896" y="3408"/>
              <a:ext cx="0" cy="52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09" name="Line 82"/>
            <p:cNvSpPr>
              <a:spLocks noChangeShapeType="1"/>
            </p:cNvSpPr>
            <p:nvPr/>
          </p:nvSpPr>
          <p:spPr bwMode="auto">
            <a:xfrm>
              <a:off x="4992" y="3408"/>
              <a:ext cx="0" cy="5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10" name="Line 83"/>
            <p:cNvSpPr>
              <a:spLocks noChangeShapeType="1"/>
            </p:cNvSpPr>
            <p:nvPr/>
          </p:nvSpPr>
          <p:spPr bwMode="auto">
            <a:xfrm>
              <a:off x="5088" y="3408"/>
              <a:ext cx="0" cy="5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0311" name="Line 84"/>
            <p:cNvSpPr>
              <a:spLocks noChangeShapeType="1"/>
            </p:cNvSpPr>
            <p:nvPr/>
          </p:nvSpPr>
          <p:spPr bwMode="auto">
            <a:xfrm>
              <a:off x="5184" y="3408"/>
              <a:ext cx="0" cy="52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89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smtClean="0"/>
              <a:t> Heap usage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97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1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71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117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7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71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7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7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7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7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7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71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71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524" grpId="0" animBg="1"/>
      <p:bldP spid="1171524" grpId="1" animBg="1"/>
      <p:bldP spid="1171525" grpId="0" autoUpdateAnimBg="0"/>
      <p:bldP spid="1171526" grpId="0" animBg="1"/>
      <p:bldP spid="1171527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900087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</a:rPr>
              <a:t> </a:t>
            </a:r>
            <a:r>
              <a:rPr lang="x-none" altLang="zh-CN" sz="3200" dirty="0">
                <a:solidFill>
                  <a:schemeClr val="accent2"/>
                </a:solidFill>
              </a:rPr>
              <a:t>Find the max string among three C-strings 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158147" name="Text Box 3"/>
          <p:cNvSpPr txBox="1">
            <a:spLocks noChangeArrowheads="1"/>
          </p:cNvSpPr>
          <p:nvPr/>
        </p:nvSpPr>
        <p:spPr bwMode="auto">
          <a:xfrm>
            <a:off x="467544" y="1628800"/>
            <a:ext cx="7343775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en-US" dirty="0"/>
              <a:t> </a:t>
            </a:r>
            <a:r>
              <a:rPr lang="en-US" altLang="zh-CN" dirty="0"/>
              <a:t>1.  </a:t>
            </a:r>
            <a:r>
              <a:rPr lang="en-US" altLang="zh-CN" dirty="0" smtClean="0"/>
              <a:t>Define data structure;</a:t>
            </a:r>
            <a:endParaRPr lang="en-US" altLang="zh-CN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  </a:t>
            </a:r>
            <a:r>
              <a:rPr lang="en-US" altLang="zh-CN" sz="2400" b="0" dirty="0" smtClean="0"/>
              <a:t> char str1[20], str2[20], str3[20];</a:t>
            </a:r>
          </a:p>
          <a:p>
            <a:pPr>
              <a:defRPr/>
            </a:pPr>
            <a:r>
              <a:rPr lang="en-US" altLang="zh-CN" sz="2400" b="0" dirty="0" smtClean="0"/>
              <a:t>    char </a:t>
            </a:r>
            <a:r>
              <a:rPr lang="en-US" altLang="zh-CN" sz="2400" b="0" dirty="0" err="1" smtClean="0"/>
              <a:t>maxStr</a:t>
            </a:r>
            <a:r>
              <a:rPr lang="en-US" altLang="zh-CN" sz="2400" b="0" dirty="0" smtClean="0"/>
              <a:t>[20], *</a:t>
            </a:r>
            <a:r>
              <a:rPr lang="en-US" altLang="zh-CN" sz="2400" b="0" dirty="0" err="1" smtClean="0"/>
              <a:t>pMax</a:t>
            </a:r>
            <a:r>
              <a:rPr lang="en-US" altLang="zh-CN" sz="2400" b="0" dirty="0" smtClean="0"/>
              <a:t>;</a:t>
            </a:r>
            <a:r>
              <a:rPr lang="zh-CN" altLang="en-US" sz="2400" dirty="0" smtClean="0"/>
              <a:t>　　</a:t>
            </a:r>
            <a:r>
              <a:rPr lang="x-none" altLang="zh-CN" sz="2400" dirty="0" smtClean="0">
                <a:solidFill>
                  <a:srgbClr val="398352"/>
                </a:solidFill>
              </a:rPr>
              <a:t> </a:t>
            </a:r>
            <a:endParaRPr lang="zh-CN" altLang="en-US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zh-CN" altLang="en-US" sz="2400" dirty="0" smtClean="0"/>
              <a:t> </a:t>
            </a:r>
          </a:p>
          <a:p>
            <a:pPr>
              <a:defRPr/>
            </a:pPr>
            <a:r>
              <a:rPr lang="en-US" altLang="zh-CN" sz="2400" dirty="0" smtClean="0"/>
              <a:t> </a:t>
            </a:r>
            <a:r>
              <a:rPr lang="en-US" altLang="zh-CN" dirty="0" smtClean="0"/>
              <a:t>2. Input three strings</a:t>
            </a:r>
          </a:p>
          <a:p>
            <a:pPr>
              <a:defRPr/>
            </a:pPr>
            <a:r>
              <a:rPr lang="en-US" altLang="zh-CN" sz="2400" b="0" dirty="0" smtClean="0"/>
              <a:t>     gets/</a:t>
            </a:r>
            <a:r>
              <a:rPr lang="en-US" altLang="zh-CN" sz="2400" b="0" dirty="0" err="1" smtClean="0"/>
              <a:t>scnaf</a:t>
            </a:r>
            <a:r>
              <a:rPr lang="en-US" altLang="zh-CN" sz="2400" b="0" dirty="0" smtClean="0"/>
              <a:t>()</a:t>
            </a:r>
            <a:endParaRPr lang="en-US" altLang="zh-CN" sz="2400" b="0" dirty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dirty="0" smtClean="0"/>
              <a:t>3. Compare </a:t>
            </a:r>
            <a:r>
              <a:rPr lang="en-US" altLang="zh-CN" dirty="0"/>
              <a:t>three strings</a:t>
            </a:r>
          </a:p>
          <a:p>
            <a:pPr>
              <a:defRPr/>
            </a:pPr>
            <a:r>
              <a:rPr lang="x-none" altLang="zh-CN" dirty="0" smtClean="0"/>
              <a:t>      </a:t>
            </a:r>
          </a:p>
          <a:p>
            <a:pPr>
              <a:defRPr/>
            </a:pPr>
            <a:r>
              <a:rPr lang="x-none" altLang="zh-CN" dirty="0"/>
              <a:t> </a:t>
            </a:r>
            <a:r>
              <a:rPr lang="x-none" altLang="zh-CN" dirty="0" smtClean="0"/>
              <a:t>  4. Find the max string and sotre</a:t>
            </a:r>
          </a:p>
          <a:p>
            <a:pPr>
              <a:defRPr/>
            </a:pPr>
            <a:r>
              <a:rPr lang="en-US" altLang="zh-CN" b="0" dirty="0"/>
              <a:t> </a:t>
            </a:r>
            <a:r>
              <a:rPr lang="en-US" altLang="zh-CN" b="0" dirty="0" smtClean="0"/>
              <a:t>    </a:t>
            </a:r>
            <a:r>
              <a:rPr lang="en-US" altLang="zh-CN" sz="2400" b="0" dirty="0" err="1" smtClean="0"/>
              <a:t>strcpy</a:t>
            </a:r>
            <a:r>
              <a:rPr lang="en-US" altLang="zh-CN" sz="2400" b="0" dirty="0" smtClean="0"/>
              <a:t>( </a:t>
            </a:r>
            <a:r>
              <a:rPr lang="en-US" altLang="zh-CN" sz="2400" b="0" dirty="0" err="1" smtClean="0"/>
              <a:t>maxStr</a:t>
            </a:r>
            <a:r>
              <a:rPr lang="en-US" altLang="zh-CN" sz="2400" b="0" dirty="0" smtClean="0"/>
              <a:t>, </a:t>
            </a:r>
            <a:r>
              <a:rPr lang="en-US" altLang="zh-CN" sz="2400" b="0" dirty="0" err="1" smtClean="0"/>
              <a:t>pMax</a:t>
            </a:r>
            <a:r>
              <a:rPr lang="en-US" altLang="zh-CN" sz="2400" b="0" dirty="0" smtClean="0"/>
              <a:t>);</a:t>
            </a:r>
            <a:endParaRPr lang="en-US" altLang="zh-CN" sz="2400" b="0" dirty="0"/>
          </a:p>
          <a:p>
            <a:pPr>
              <a:defRPr/>
            </a:pPr>
            <a:endParaRPr lang="zh-CN" altLang="en-US" dirty="0" smtClean="0"/>
          </a:p>
        </p:txBody>
      </p:sp>
      <p:graphicFrame>
        <p:nvGraphicFramePr>
          <p:cNvPr id="115814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05231"/>
              </p:ext>
            </p:extLst>
          </p:nvPr>
        </p:nvGraphicFramePr>
        <p:xfrm>
          <a:off x="4822821" y="1844824"/>
          <a:ext cx="4321179" cy="1512888"/>
        </p:xfrm>
        <a:graphic>
          <a:graphicData uri="http://schemas.openxmlformats.org/drawingml/2006/table">
            <a:tbl>
              <a:tblPr/>
              <a:tblGrid>
                <a:gridCol w="359496"/>
                <a:gridCol w="360941"/>
                <a:gridCol w="360941"/>
                <a:gridCol w="359497"/>
                <a:gridCol w="360941"/>
                <a:gridCol w="359496"/>
                <a:gridCol w="359497"/>
                <a:gridCol w="360941"/>
                <a:gridCol w="360941"/>
                <a:gridCol w="359496"/>
                <a:gridCol w="359496"/>
                <a:gridCol w="359496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6794" name="Rectangle 51"/>
          <p:cNvSpPr>
            <a:spLocks noChangeArrowheads="1"/>
          </p:cNvSpPr>
          <p:nvPr/>
        </p:nvSpPr>
        <p:spPr bwMode="auto">
          <a:xfrm>
            <a:off x="1187450" y="2060575"/>
            <a:ext cx="2016125" cy="504825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932040" y="4365104"/>
            <a:ext cx="3779912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l-PL" altLang="zh-CN" sz="2400" dirty="0"/>
              <a:t>    </a:t>
            </a:r>
            <a:r>
              <a:rPr lang="pl-PL" altLang="zh-CN" sz="2400" dirty="0" err="1"/>
              <a:t>str</a:t>
            </a:r>
            <a:r>
              <a:rPr lang="pl-PL" altLang="zh-CN" sz="2400" dirty="0"/>
              <a:t> = str1;</a:t>
            </a:r>
          </a:p>
          <a:p>
            <a:pPr>
              <a:defRPr/>
            </a:pPr>
            <a:r>
              <a:rPr lang="is-IS" altLang="zh-CN" sz="2400" dirty="0"/>
              <a:t>    if(str&lt;str2) str = str2;</a:t>
            </a:r>
          </a:p>
          <a:p>
            <a:pPr>
              <a:defRPr/>
            </a:pPr>
            <a:r>
              <a:rPr lang="is-IS" altLang="zh-CN" sz="2400" dirty="0"/>
              <a:t>    if(str&lt;str3) str = str3;</a:t>
            </a:r>
            <a:endParaRPr lang="zh-CN" altLang="en-US" sz="2400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39879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58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58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58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58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8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58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58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allAtOnce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内容占位符 1"/>
          <p:cNvSpPr>
            <a:spLocks noGrp="1"/>
          </p:cNvSpPr>
          <p:nvPr>
            <p:ph idx="1"/>
          </p:nvPr>
        </p:nvSpPr>
        <p:spPr>
          <a:xfrm>
            <a:off x="684213" y="979488"/>
            <a:ext cx="8351837" cy="5257800"/>
          </a:xfrm>
        </p:spPr>
        <p:txBody>
          <a:bodyPr/>
          <a:lstStyle/>
          <a:p>
            <a:pPr marL="342900" indent="-342900">
              <a:buClr>
                <a:schemeClr val="hlink"/>
              </a:buClr>
              <a:buFont typeface="Wingdings" charset="0"/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Function to Compare strings </a:t>
            </a:r>
          </a:p>
          <a:p>
            <a:pPr marL="342900" indent="-342900">
              <a:buClr>
                <a:schemeClr val="hlink"/>
              </a:buClr>
              <a:buFont typeface="Wingdings" charset="0"/>
              <a:buNone/>
            </a:pPr>
            <a:r>
              <a:rPr lang="en-US" altLang="zh-CN" sz="2800" dirty="0" err="1" smtClean="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int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800" dirty="0" err="1" smtClean="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strcmp</a:t>
            </a:r>
            <a:r>
              <a:rPr lang="en-US" altLang="zh-CN" sz="2800" dirty="0" smtClean="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 ( char *pc1 ,  char </a:t>
            </a:r>
            <a:r>
              <a:rPr lang="en-US" altLang="zh-CN" sz="2800" dirty="0">
                <a:solidFill>
                  <a:srgbClr val="C00000"/>
                </a:solidFill>
                <a:latin typeface="Times New Roman" charset="0"/>
                <a:cs typeface="Times New Roman" charset="0"/>
              </a:rPr>
              <a:t>*pc2);</a:t>
            </a:r>
          </a:p>
          <a:p>
            <a:pPr marL="342900" indent="-342900">
              <a:buClr>
                <a:schemeClr val="hlink"/>
              </a:buClr>
              <a:buFont typeface="Wingdings" charset="0"/>
              <a:buNone/>
            </a:pPr>
            <a:endParaRPr lang="en-US" altLang="zh-CN" sz="2800" dirty="0">
              <a:solidFill>
                <a:srgbClr val="C00000"/>
              </a:solidFill>
              <a:latin typeface="Times New Roman" charset="0"/>
              <a:cs typeface="Times New Roman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  <a:buNone/>
            </a:pPr>
            <a:endParaRPr lang="zh-CN" altLang="en-US" sz="2400" dirty="0">
              <a:solidFill>
                <a:schemeClr val="tx1"/>
              </a:solidFill>
              <a:latin typeface="Arial" charset="0"/>
              <a:cs typeface="Times New Roman" charset="0"/>
            </a:endParaRPr>
          </a:p>
          <a:p>
            <a:pPr lvl="1" algn="just">
              <a:lnSpc>
                <a:spcPct val="115000"/>
              </a:lnSpc>
              <a:spcBef>
                <a:spcPct val="10000"/>
              </a:spcBef>
              <a:spcAft>
                <a:spcPct val="10000"/>
              </a:spcAft>
            </a:pPr>
            <a:endParaRPr lang="zh-CN" altLang="en-US" sz="2400" dirty="0">
              <a:solidFill>
                <a:srgbClr val="008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lvl="1" algn="just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charset="0"/>
              <a:buNone/>
            </a:pPr>
            <a:r>
              <a:rPr lang="zh-CN" altLang="en-US" dirty="0">
                <a:latin typeface="宋体" charset="0"/>
                <a:ea typeface="宋体" charset="0"/>
                <a:cs typeface="Times New Roman" charset="0"/>
              </a:rPr>
              <a:t> </a:t>
            </a:r>
            <a:r>
              <a:rPr lang="en-US" altLang="zh-CN" dirty="0">
                <a:latin typeface="宋体" charset="0"/>
                <a:ea typeface="宋体" charset="0"/>
                <a:cs typeface="Times New Roman" charset="0"/>
              </a:rPr>
              <a:t> </a:t>
            </a:r>
            <a:endParaRPr lang="zh-CN" altLang="en-US" dirty="0">
              <a:latin typeface="宋体" charset="0"/>
              <a:ea typeface="宋体" charset="0"/>
              <a:cs typeface="Times New Roman" charset="0"/>
            </a:endParaRPr>
          </a:p>
          <a:p>
            <a:pPr marL="838200" lvl="2" indent="0">
              <a:lnSpc>
                <a:spcPct val="130000"/>
              </a:lnSpc>
              <a:buFontTx/>
              <a:buNone/>
            </a:pPr>
            <a:r>
              <a:rPr lang="zh-CN" altLang="en-US" sz="2000" dirty="0">
                <a:latin typeface="宋体" charset="0"/>
                <a:ea typeface="宋体" charset="0"/>
                <a:cs typeface="Times New Roman" charset="0"/>
              </a:rPr>
              <a:t> </a:t>
            </a:r>
          </a:p>
          <a:p>
            <a:pPr lvl="1">
              <a:buClr>
                <a:srgbClr val="0000FF"/>
              </a:buClr>
            </a:pPr>
            <a:endParaRPr lang="zh-CN" altLang="en-US" dirty="0">
              <a:latin typeface="Times New Roman" charset="0"/>
              <a:ea typeface="宋体" charset="0"/>
              <a:cs typeface="Times New Roman" charset="0"/>
            </a:endParaRPr>
          </a:p>
          <a:p>
            <a:pPr lvl="1">
              <a:buClr>
                <a:schemeClr val="hlink"/>
              </a:buClr>
              <a:buFont typeface="Wingdings" charset="0"/>
              <a:buNone/>
            </a:pPr>
            <a:r>
              <a:rPr lang="en-US" altLang="zh-CN" dirty="0">
                <a:latin typeface="Times New Roman" charset="0"/>
                <a:ea typeface="宋体" charset="0"/>
                <a:cs typeface="Times New Roman" charset="0"/>
              </a:rPr>
              <a:t> </a:t>
            </a:r>
          </a:p>
          <a:p>
            <a:pPr lvl="1">
              <a:buFont typeface="Wingdings" charset="0"/>
              <a:buNone/>
            </a:pPr>
            <a:endParaRPr lang="en-US" altLang="zh-CN" dirty="0" smtClean="0">
              <a:solidFill>
                <a:srgbClr val="FF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lvl="1"/>
            <a:endParaRPr lang="zh-CN" altLang="en-US" dirty="0"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21860" name="Rectangle 3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1" name="Rectangle 4"/>
          <p:cNvSpPr>
            <a:spLocks noChangeArrowheads="1"/>
          </p:cNvSpPr>
          <p:nvPr/>
        </p:nvSpPr>
        <p:spPr bwMode="auto">
          <a:xfrm>
            <a:off x="0" y="3000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0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0" y="2800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7" name="Rectangle 11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1869" name="Rectangle 14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047652"/>
              </p:ext>
            </p:extLst>
          </p:nvPr>
        </p:nvGraphicFramePr>
        <p:xfrm>
          <a:off x="827584" y="2082353"/>
          <a:ext cx="5256212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公式" r:id="rId3" imgW="2273300" imgH="711200" progId="Equation.3">
                  <p:embed/>
                </p:oleObj>
              </mc:Choice>
              <mc:Fallback>
                <p:oleObj name="公式" r:id="rId3" imgW="2273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082353"/>
                        <a:ext cx="5256212" cy="14906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00B05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15951"/>
              </p:ext>
            </p:extLst>
          </p:nvPr>
        </p:nvGraphicFramePr>
        <p:xfrm>
          <a:off x="4499992" y="5229200"/>
          <a:ext cx="4320852" cy="984250"/>
        </p:xfrm>
        <a:graphic>
          <a:graphicData uri="http://schemas.openxmlformats.org/drawingml/2006/table">
            <a:tbl>
              <a:tblPr/>
              <a:tblGrid>
                <a:gridCol w="431219"/>
                <a:gridCol w="432951"/>
                <a:gridCol w="432951"/>
                <a:gridCol w="431220"/>
                <a:gridCol w="432951"/>
                <a:gridCol w="431219"/>
                <a:gridCol w="431220"/>
                <a:gridCol w="432951"/>
                <a:gridCol w="432951"/>
                <a:gridCol w="431219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\0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\0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graphicFrame>
        <p:nvGraphicFramePr>
          <p:cNvPr id="21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58204"/>
              </p:ext>
            </p:extLst>
          </p:nvPr>
        </p:nvGraphicFramePr>
        <p:xfrm>
          <a:off x="4572000" y="3861048"/>
          <a:ext cx="3960812" cy="984250"/>
        </p:xfrm>
        <a:graphic>
          <a:graphicData uri="http://schemas.openxmlformats.org/drawingml/2006/table">
            <a:tbl>
              <a:tblPr/>
              <a:tblGrid>
                <a:gridCol w="395287"/>
                <a:gridCol w="396875"/>
                <a:gridCol w="396875"/>
                <a:gridCol w="395288"/>
                <a:gridCol w="396875"/>
                <a:gridCol w="395287"/>
                <a:gridCol w="395288"/>
                <a:gridCol w="396875"/>
                <a:gridCol w="396875"/>
                <a:gridCol w="395287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827584" y="4005064"/>
            <a:ext cx="359350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if(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strcmp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(str1</a:t>
            </a:r>
            <a:r>
              <a:rPr lang="zh-CN" altLang="en-US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str2)&gt;0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)</a:t>
            </a:r>
          </a:p>
          <a:p>
            <a:pPr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pMax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= str1;</a:t>
            </a:r>
          </a:p>
          <a:p>
            <a:pPr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strcpy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strMax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, str1);</a:t>
            </a:r>
          </a:p>
          <a:p>
            <a:pPr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8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ext Box 2"/>
          <p:cNvSpPr txBox="1">
            <a:spLocks noChangeArrowheads="1"/>
          </p:cNvSpPr>
          <p:nvPr/>
        </p:nvSpPr>
        <p:spPr bwMode="auto">
          <a:xfrm>
            <a:off x="395536" y="980728"/>
            <a:ext cx="900087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r>
              <a:rPr lang="en-US" altLang="zh-CN" sz="3200" dirty="0">
                <a:solidFill>
                  <a:schemeClr val="accent2"/>
                </a:solidFill>
              </a:rPr>
              <a:t> </a:t>
            </a:r>
            <a:r>
              <a:rPr lang="x-none" altLang="zh-CN" sz="3200" dirty="0">
                <a:solidFill>
                  <a:schemeClr val="accent2"/>
                </a:solidFill>
              </a:rPr>
              <a:t>Find the max string among </a:t>
            </a:r>
            <a:r>
              <a:rPr lang="x-none" altLang="zh-CN" sz="3200" dirty="0" smtClean="0">
                <a:solidFill>
                  <a:schemeClr val="accent2"/>
                </a:solidFill>
              </a:rPr>
              <a:t>some </a:t>
            </a:r>
            <a:r>
              <a:rPr lang="x-none" altLang="zh-CN" sz="3200" dirty="0">
                <a:solidFill>
                  <a:schemeClr val="accent2"/>
                </a:solidFill>
              </a:rPr>
              <a:t>C-strings 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1158147" name="Text Box 3"/>
          <p:cNvSpPr txBox="1">
            <a:spLocks noChangeArrowheads="1"/>
          </p:cNvSpPr>
          <p:nvPr/>
        </p:nvSpPr>
        <p:spPr bwMode="auto">
          <a:xfrm>
            <a:off x="467544" y="1628800"/>
            <a:ext cx="7343775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dirty="0" smtClean="0"/>
              <a:t> </a:t>
            </a:r>
            <a:r>
              <a:rPr lang="zh-CN" altLang="en-US" dirty="0"/>
              <a:t> </a:t>
            </a:r>
            <a:r>
              <a:rPr lang="en-US" altLang="zh-CN" dirty="0"/>
              <a:t>1.  </a:t>
            </a:r>
            <a:r>
              <a:rPr lang="en-US" altLang="zh-CN" dirty="0" smtClean="0"/>
              <a:t>Define data structure;</a:t>
            </a:r>
            <a:endParaRPr lang="en-US" altLang="zh-CN" dirty="0" smtClean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dirty="0" smtClean="0"/>
              <a:t>   </a:t>
            </a:r>
            <a:r>
              <a:rPr lang="en-US" altLang="zh-CN" sz="2400" b="0" dirty="0" smtClean="0"/>
              <a:t> </a:t>
            </a:r>
          </a:p>
          <a:p>
            <a:pPr>
              <a:defRPr/>
            </a:pPr>
            <a:r>
              <a:rPr lang="en-US" altLang="zh-CN" sz="2400" b="0" dirty="0"/>
              <a:t> </a:t>
            </a:r>
            <a:r>
              <a:rPr lang="en-US" altLang="zh-CN" sz="2400" b="0" dirty="0" smtClean="0"/>
              <a:t>   char str1[20], str2[20], str3[20];</a:t>
            </a:r>
          </a:p>
          <a:p>
            <a:pPr>
              <a:defRPr/>
            </a:pPr>
            <a:r>
              <a:rPr lang="en-US" altLang="zh-CN" sz="2400" b="0" dirty="0" smtClean="0"/>
              <a:t>    char </a:t>
            </a:r>
            <a:r>
              <a:rPr lang="en-US" altLang="zh-CN" sz="2400" b="0" dirty="0" err="1" smtClean="0"/>
              <a:t>maxStr</a:t>
            </a:r>
            <a:r>
              <a:rPr lang="en-US" altLang="zh-CN" sz="2400" b="0" dirty="0" smtClean="0"/>
              <a:t>[20], *</a:t>
            </a:r>
            <a:r>
              <a:rPr lang="en-US" altLang="zh-CN" sz="2400" b="0" dirty="0" err="1" smtClean="0"/>
              <a:t>pMax</a:t>
            </a:r>
            <a:r>
              <a:rPr lang="en-US" altLang="zh-CN" sz="2400" b="0" dirty="0" smtClean="0"/>
              <a:t>;</a:t>
            </a:r>
            <a:r>
              <a:rPr lang="zh-CN" altLang="en-US" sz="2400" dirty="0" smtClean="0"/>
              <a:t>　　</a:t>
            </a:r>
            <a:r>
              <a:rPr lang="x-none" altLang="zh-CN" sz="2400" dirty="0" smtClean="0">
                <a:solidFill>
                  <a:srgbClr val="398352"/>
                </a:solidFill>
              </a:rPr>
              <a:t> </a:t>
            </a:r>
            <a:endParaRPr lang="zh-CN" altLang="en-US" sz="2400" dirty="0" smtClean="0">
              <a:solidFill>
                <a:srgbClr val="398352"/>
              </a:solidFill>
            </a:endParaRPr>
          </a:p>
          <a:p>
            <a:pPr>
              <a:defRPr/>
            </a:pPr>
            <a:r>
              <a:rPr lang="zh-CN" altLang="en-US" sz="2400" dirty="0" smtClean="0"/>
              <a:t> </a:t>
            </a:r>
          </a:p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</a:rPr>
              <a:t>  </a:t>
            </a:r>
            <a:r>
              <a:rPr lang="en-US" altLang="zh-CN" b="0" dirty="0">
                <a:solidFill>
                  <a:srgbClr val="0000FF"/>
                </a:solidFill>
              </a:rPr>
              <a:t>char </a:t>
            </a:r>
            <a:r>
              <a:rPr lang="en-US" altLang="zh-CN" b="0" dirty="0" err="1" smtClean="0">
                <a:solidFill>
                  <a:srgbClr val="0000FF"/>
                </a:solidFill>
              </a:rPr>
              <a:t>str</a:t>
            </a:r>
            <a:r>
              <a:rPr lang="en-US" altLang="zh-CN" b="0" dirty="0" smtClean="0">
                <a:solidFill>
                  <a:srgbClr val="0000FF"/>
                </a:solidFill>
              </a:rPr>
              <a:t>[</a:t>
            </a:r>
            <a:r>
              <a:rPr lang="en-US" altLang="zh-CN" b="0" dirty="0">
                <a:solidFill>
                  <a:srgbClr val="0000FF"/>
                </a:solidFill>
              </a:rPr>
              <a:t>20</a:t>
            </a:r>
            <a:r>
              <a:rPr lang="en-US" altLang="zh-CN" b="0" dirty="0" smtClean="0">
                <a:solidFill>
                  <a:srgbClr val="0000FF"/>
                </a:solidFill>
              </a:rPr>
              <a:t>][N];  char* </a:t>
            </a:r>
            <a:r>
              <a:rPr lang="en-US" altLang="zh-CN" b="0" dirty="0" err="1" smtClean="0">
                <a:solidFill>
                  <a:srgbClr val="0000FF"/>
                </a:solidFill>
              </a:rPr>
              <a:t>pStr</a:t>
            </a:r>
            <a:r>
              <a:rPr lang="en-US" altLang="zh-CN" b="0" dirty="0" smtClean="0">
                <a:solidFill>
                  <a:srgbClr val="0000FF"/>
                </a:solidFill>
              </a:rPr>
              <a:t>[N] ;</a:t>
            </a:r>
            <a:endParaRPr lang="zh-CN" altLang="en-US" dirty="0">
              <a:solidFill>
                <a:srgbClr val="0000FF"/>
              </a:solidFill>
            </a:endParaRPr>
          </a:p>
          <a:p>
            <a:pPr>
              <a:defRPr/>
            </a:pPr>
            <a:endParaRPr lang="zh-CN" altLang="en-US" sz="2400" dirty="0" smtClean="0"/>
          </a:p>
          <a:p>
            <a:pPr>
              <a:defRPr/>
            </a:pPr>
            <a:r>
              <a:rPr lang="en-US" altLang="zh-CN" sz="2400" dirty="0" smtClean="0"/>
              <a:t> </a:t>
            </a:r>
            <a:r>
              <a:rPr lang="en-US" altLang="zh-CN" dirty="0" smtClean="0"/>
              <a:t>2. Input three strings</a:t>
            </a:r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dirty="0" smtClean="0"/>
              <a:t>3. Compare </a:t>
            </a:r>
            <a:r>
              <a:rPr lang="en-US" altLang="zh-CN" dirty="0"/>
              <a:t>three strings</a:t>
            </a:r>
          </a:p>
          <a:p>
            <a:pPr>
              <a:defRPr/>
            </a:pPr>
            <a:r>
              <a:rPr lang="x-none" altLang="zh-CN" dirty="0" smtClean="0"/>
              <a:t>      </a:t>
            </a:r>
          </a:p>
          <a:p>
            <a:pPr>
              <a:defRPr/>
            </a:pPr>
            <a:r>
              <a:rPr lang="x-none" altLang="zh-CN" dirty="0"/>
              <a:t> </a:t>
            </a:r>
            <a:r>
              <a:rPr lang="x-none" altLang="zh-CN" dirty="0" smtClean="0"/>
              <a:t>  4. Find the max string and sotre</a:t>
            </a:r>
          </a:p>
          <a:p>
            <a:pPr>
              <a:defRPr/>
            </a:pPr>
            <a:r>
              <a:rPr lang="en-US" altLang="zh-CN" b="0" dirty="0" smtClean="0"/>
              <a:t> </a:t>
            </a:r>
            <a:endParaRPr lang="en-US" altLang="zh-CN" sz="2400" b="0" dirty="0"/>
          </a:p>
          <a:p>
            <a:pPr>
              <a:defRPr/>
            </a:pPr>
            <a:endParaRPr lang="zh-CN" altLang="en-US" dirty="0" smtClean="0"/>
          </a:p>
        </p:txBody>
      </p:sp>
      <p:graphicFrame>
        <p:nvGraphicFramePr>
          <p:cNvPr id="115814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84591"/>
              </p:ext>
            </p:extLst>
          </p:nvPr>
        </p:nvGraphicFramePr>
        <p:xfrm>
          <a:off x="4822821" y="1844824"/>
          <a:ext cx="4321179" cy="1512888"/>
        </p:xfrm>
        <a:graphic>
          <a:graphicData uri="http://schemas.openxmlformats.org/drawingml/2006/table">
            <a:tbl>
              <a:tblPr/>
              <a:tblGrid>
                <a:gridCol w="359496"/>
                <a:gridCol w="360941"/>
                <a:gridCol w="360941"/>
                <a:gridCol w="359497"/>
                <a:gridCol w="360941"/>
                <a:gridCol w="359496"/>
                <a:gridCol w="359497"/>
                <a:gridCol w="360941"/>
                <a:gridCol w="360941"/>
                <a:gridCol w="359496"/>
                <a:gridCol w="359496"/>
                <a:gridCol w="359496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91433" marR="91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6794" name="Rectangle 51"/>
          <p:cNvSpPr>
            <a:spLocks noChangeArrowheads="1"/>
          </p:cNvSpPr>
          <p:nvPr/>
        </p:nvSpPr>
        <p:spPr bwMode="auto">
          <a:xfrm>
            <a:off x="1187450" y="2060575"/>
            <a:ext cx="2016125" cy="504825"/>
          </a:xfrm>
          <a:prstGeom prst="rect">
            <a:avLst/>
          </a:prstGeom>
          <a:noFill/>
          <a:ln>
            <a:noFill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904619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矩形 2"/>
          <p:cNvSpPr>
            <a:spLocks noChangeArrowheads="1"/>
          </p:cNvSpPr>
          <p:nvPr/>
        </p:nvSpPr>
        <p:spPr bwMode="auto">
          <a:xfrm>
            <a:off x="323528" y="1052736"/>
            <a:ext cx="8569325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8000"/>
                </a:solidFill>
              </a:rPr>
              <a:t>/ * </a:t>
            </a:r>
            <a:r>
              <a:rPr lang="zh-CN" altLang="en-US" sz="2400" dirty="0">
                <a:solidFill>
                  <a:srgbClr val="008000"/>
                </a:solidFill>
              </a:rPr>
              <a:t>函数功能：查找数组</a:t>
            </a:r>
            <a:r>
              <a:rPr lang="en-US" altLang="zh-CN" sz="2400" dirty="0">
                <a:solidFill>
                  <a:srgbClr val="008000"/>
                </a:solidFill>
              </a:rPr>
              <a:t>a</a:t>
            </a:r>
            <a:r>
              <a:rPr lang="zh-CN" altLang="en-US" sz="2400" dirty="0">
                <a:solidFill>
                  <a:srgbClr val="008000"/>
                </a:solidFill>
              </a:rPr>
              <a:t>中是否存在值为</a:t>
            </a:r>
            <a:r>
              <a:rPr lang="en-US" altLang="zh-CN" sz="2400" dirty="0">
                <a:solidFill>
                  <a:srgbClr val="008000"/>
                </a:solidFill>
              </a:rPr>
              <a:t>key</a:t>
            </a:r>
            <a:r>
              <a:rPr lang="zh-CN" altLang="en-US" sz="2400" dirty="0">
                <a:solidFill>
                  <a:srgbClr val="008000"/>
                </a:solidFill>
              </a:rPr>
              <a:t>的元素</a:t>
            </a:r>
            <a:endParaRPr lang="zh-CN" sz="2400" dirty="0">
              <a:solidFill>
                <a:srgbClr val="008000"/>
              </a:solidFill>
            </a:endParaRPr>
          </a:p>
          <a:p>
            <a:r>
              <a:rPr lang="en-US" altLang="zh-CN" sz="2400" dirty="0">
                <a:solidFill>
                  <a:srgbClr val="008000"/>
                </a:solidFill>
              </a:rPr>
              <a:t>   </a:t>
            </a:r>
            <a:r>
              <a:rPr lang="zh-CN" altLang="en-US" sz="2400" dirty="0" smtClean="0">
                <a:solidFill>
                  <a:srgbClr val="008000"/>
                </a:solidFill>
              </a:rPr>
              <a:t>参数说</a:t>
            </a:r>
            <a:r>
              <a:rPr lang="zh-CN" altLang="en-US" sz="2400" dirty="0">
                <a:solidFill>
                  <a:srgbClr val="008000"/>
                </a:solidFill>
              </a:rPr>
              <a:t>明：数组首地址</a:t>
            </a:r>
            <a:r>
              <a:rPr lang="en-US" altLang="zh-CN" sz="2400" dirty="0">
                <a:solidFill>
                  <a:srgbClr val="008000"/>
                </a:solidFill>
              </a:rPr>
              <a:t>a</a:t>
            </a:r>
            <a:r>
              <a:rPr lang="zh-CN" altLang="en-US" sz="2400" dirty="0">
                <a:solidFill>
                  <a:srgbClr val="008000"/>
                </a:solidFill>
              </a:rPr>
              <a:t>，</a:t>
            </a:r>
            <a:r>
              <a:rPr lang="zh-CN" sz="2400" dirty="0">
                <a:solidFill>
                  <a:srgbClr val="008000"/>
                </a:solidFill>
              </a:rPr>
              <a:t> </a:t>
            </a:r>
            <a:r>
              <a:rPr lang="zh-CN" altLang="en-US" sz="2400" dirty="0">
                <a:solidFill>
                  <a:srgbClr val="008000"/>
                </a:solidFill>
              </a:rPr>
              <a:t>数组长度</a:t>
            </a:r>
            <a:r>
              <a:rPr lang="en-US" altLang="zh-CN" sz="2400" dirty="0">
                <a:solidFill>
                  <a:srgbClr val="008000"/>
                </a:solidFill>
              </a:rPr>
              <a:t>n, </a:t>
            </a:r>
            <a:r>
              <a:rPr lang="zh-CN" altLang="en-US" sz="2400" dirty="0">
                <a:solidFill>
                  <a:srgbClr val="008000"/>
                </a:solidFill>
              </a:rPr>
              <a:t>待查找元素</a:t>
            </a:r>
            <a:r>
              <a:rPr lang="en-US" altLang="zh-CN" sz="2400" dirty="0">
                <a:solidFill>
                  <a:srgbClr val="008000"/>
                </a:solidFill>
              </a:rPr>
              <a:t>key</a:t>
            </a:r>
            <a:endParaRPr lang="zh-CN" sz="2400" dirty="0">
              <a:solidFill>
                <a:srgbClr val="008000"/>
              </a:solidFill>
            </a:endParaRPr>
          </a:p>
          <a:p>
            <a:r>
              <a:rPr lang="zh-CN" altLang="en-US" sz="2400" dirty="0">
                <a:solidFill>
                  <a:srgbClr val="008000"/>
                </a:solidFill>
              </a:rPr>
              <a:t> </a:t>
            </a:r>
            <a:r>
              <a:rPr lang="en-US" altLang="zh-CN" sz="2400" dirty="0">
                <a:solidFill>
                  <a:srgbClr val="008000"/>
                </a:solidFill>
              </a:rPr>
              <a:t> </a:t>
            </a:r>
            <a:r>
              <a:rPr lang="zh-CN" altLang="en-US" sz="2400" dirty="0" smtClean="0">
                <a:solidFill>
                  <a:srgbClr val="008000"/>
                </a:solidFill>
              </a:rPr>
              <a:t>返回值</a:t>
            </a:r>
            <a:r>
              <a:rPr lang="zh-CN" altLang="en-US" sz="2400" dirty="0">
                <a:solidFill>
                  <a:srgbClr val="008000"/>
                </a:solidFill>
              </a:rPr>
              <a:t>：若查找成功则返回值为第一个</a:t>
            </a:r>
            <a:r>
              <a:rPr lang="en-US" altLang="zh-CN" sz="2400" dirty="0">
                <a:solidFill>
                  <a:srgbClr val="008000"/>
                </a:solidFill>
              </a:rPr>
              <a:t>key</a:t>
            </a:r>
            <a:r>
              <a:rPr lang="zh-CN" altLang="en-US" sz="2400" dirty="0">
                <a:solidFill>
                  <a:srgbClr val="008000"/>
                </a:solidFill>
              </a:rPr>
              <a:t>值元素地址</a:t>
            </a:r>
            <a:r>
              <a:rPr lang="en-US" altLang="zh-CN" sz="2400" dirty="0">
                <a:solidFill>
                  <a:srgbClr val="008000"/>
                </a:solidFill>
              </a:rPr>
              <a:t>, </a:t>
            </a:r>
          </a:p>
          <a:p>
            <a:r>
              <a:rPr lang="en-US" altLang="zh-CN" sz="2400" dirty="0">
                <a:solidFill>
                  <a:srgbClr val="008000"/>
                </a:solidFill>
              </a:rPr>
              <a:t>    </a:t>
            </a:r>
            <a:r>
              <a:rPr lang="en-US" altLang="zh-CN" sz="2400" dirty="0" smtClean="0">
                <a:solidFill>
                  <a:srgbClr val="008000"/>
                </a:solidFill>
              </a:rPr>
              <a:t>             </a:t>
            </a:r>
            <a:r>
              <a:rPr lang="zh-CN" altLang="en-US" sz="2400" dirty="0" smtClean="0">
                <a:solidFill>
                  <a:srgbClr val="008000"/>
                </a:solidFill>
              </a:rPr>
              <a:t>否则返</a:t>
            </a:r>
            <a:r>
              <a:rPr lang="zh-CN" altLang="en-US" sz="2400" dirty="0">
                <a:solidFill>
                  <a:srgbClr val="008000"/>
                </a:solidFill>
              </a:rPr>
              <a:t>回</a:t>
            </a:r>
            <a:r>
              <a:rPr lang="en-US" altLang="zh-CN" sz="2400" dirty="0">
                <a:solidFill>
                  <a:srgbClr val="008000"/>
                </a:solidFill>
              </a:rPr>
              <a:t>NULL</a:t>
            </a:r>
            <a:endParaRPr lang="zh-CN" sz="2400" dirty="0">
              <a:solidFill>
                <a:srgbClr val="008000"/>
              </a:solidFill>
            </a:endParaRPr>
          </a:p>
          <a:p>
            <a:r>
              <a:rPr lang="en-US" altLang="zh-CN" sz="2400" dirty="0">
                <a:solidFill>
                  <a:srgbClr val="008000"/>
                </a:solidFill>
              </a:rPr>
              <a:t>*/</a:t>
            </a:r>
            <a:endParaRPr lang="zh-CN" sz="2400" dirty="0">
              <a:solidFill>
                <a:srgbClr val="008000"/>
              </a:solidFill>
            </a:endParaRPr>
          </a:p>
          <a:p>
            <a:r>
              <a:rPr lang="en-US" altLang="zh-CN" sz="3200" dirty="0" smtClean="0">
                <a:solidFill>
                  <a:srgbClr val="0000FF"/>
                </a:solidFill>
              </a:rPr>
              <a:t>char* search( char* </a:t>
            </a:r>
            <a:r>
              <a:rPr lang="en-US" altLang="zh-CN" sz="3200" dirty="0">
                <a:solidFill>
                  <a:srgbClr val="0000FF"/>
                </a:solidFill>
              </a:rPr>
              <a:t>a, </a:t>
            </a:r>
            <a:r>
              <a:rPr lang="en-US" altLang="zh-CN" sz="3200" dirty="0" err="1">
                <a:solidFill>
                  <a:srgbClr val="0000FF"/>
                </a:solidFill>
              </a:rPr>
              <a:t>int</a:t>
            </a:r>
            <a:r>
              <a:rPr lang="en-US" altLang="zh-CN" sz="3200" dirty="0">
                <a:solidFill>
                  <a:srgbClr val="0000FF"/>
                </a:solidFill>
              </a:rPr>
              <a:t> n, </a:t>
            </a:r>
            <a:r>
              <a:rPr lang="en-US" altLang="zh-CN" sz="3200" dirty="0" smtClean="0">
                <a:solidFill>
                  <a:srgbClr val="0000FF"/>
                </a:solidFill>
              </a:rPr>
              <a:t>char key </a:t>
            </a:r>
            <a:r>
              <a:rPr lang="en-US" altLang="zh-CN" sz="3200" dirty="0">
                <a:solidFill>
                  <a:srgbClr val="0000FF"/>
                </a:solidFill>
              </a:rPr>
              <a:t>);</a:t>
            </a:r>
            <a:endParaRPr lang="zh-CN" sz="3200" dirty="0">
              <a:solidFill>
                <a:srgbClr val="0000FF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28600" y="76200"/>
            <a:ext cx="8001000" cy="685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imes New Roman" pitchFamily="18" charset="0"/>
                <a:ea typeface="宋体" charset="0"/>
                <a:cs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宋体" charset="-122"/>
                <a:ea typeface="宋体" charset="-122"/>
              </a:defRPr>
            </a:lvl9pPr>
          </a:lstStyle>
          <a:p>
            <a:r>
              <a:rPr kumimoji="1" lang="en-US" altLang="zh-CN" dirty="0" smtClean="0"/>
              <a:t> Exercise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3573016"/>
            <a:ext cx="7128792" cy="3108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char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*</a:t>
            </a:r>
            <a:r>
              <a:rPr kumimoji="1" lang="en-US" altLang="zh-CN" sz="2800" dirty="0" err="1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= “Hello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”, *p ;</a:t>
            </a:r>
          </a:p>
          <a:p>
            <a:pPr eaLnBrk="1" hangingPunct="1">
              <a:buClr>
                <a:srgbClr val="0000CC"/>
              </a:buClr>
            </a:pPr>
            <a:r>
              <a:rPr kumimoji="1"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if ( search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stlen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</a:t>
            </a:r>
            <a:r>
              <a:rPr kumimoji="1" lang="en-US" altLang="zh-CN" sz="2800" dirty="0" err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ps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), ‘l’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))  </a:t>
            </a:r>
            <a:r>
              <a:rPr kumimoji="1" lang="is-I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….</a:t>
            </a:r>
            <a:endParaRPr kumimoji="1" lang="en-US" altLang="zh-CN" sz="2800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endParaRPr kumimoji="1" lang="en-US" altLang="zh-CN" sz="280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char 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des[50], *</a:t>
            </a:r>
            <a:r>
              <a:rPr kumimoji="1" lang="en-US" altLang="zh-CN" sz="2800" dirty="0" err="1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pdes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, key;</a:t>
            </a:r>
            <a:endParaRPr kumimoji="1" lang="en-US" altLang="zh-CN" sz="280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gets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 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des</a:t>
            </a: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)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;  key = </a:t>
            </a:r>
            <a:r>
              <a:rPr kumimoji="1" lang="en-US" altLang="zh-CN" sz="2800" dirty="0" err="1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getchar</a:t>
            </a:r>
            <a:r>
              <a:rPr kumimoji="1" lang="en-US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();</a:t>
            </a:r>
            <a:endParaRPr kumimoji="1" lang="en-US" altLang="zh-CN" sz="2800" dirty="0">
              <a:solidFill>
                <a:schemeClr val="tx2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search( des, </a:t>
            </a:r>
            <a:r>
              <a:rPr kumimoji="1" lang="en-US" altLang="zh-CN" sz="2800" dirty="0" err="1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stlen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(des),  key);</a:t>
            </a:r>
            <a:endParaRPr kumimoji="1" lang="en-US" altLang="zh-CN" sz="2800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kumimoji="1" lang="x-none" altLang="zh-CN" sz="2800" dirty="0" smtClean="0">
                <a:solidFill>
                  <a:schemeClr val="tx2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endParaRPr lang="en-US" altLang="zh-CN" sz="1800" dirty="0">
              <a:solidFill>
                <a:schemeClr val="tx2"/>
              </a:solidFill>
            </a:endParaRPr>
          </a:p>
        </p:txBody>
      </p:sp>
      <p:sp>
        <p:nvSpPr>
          <p:cNvPr id="7" name="圆角矩形标注 6"/>
          <p:cNvSpPr>
            <a:spLocks noChangeArrowheads="1"/>
          </p:cNvSpPr>
          <p:nvPr/>
        </p:nvSpPr>
        <p:spPr bwMode="auto">
          <a:xfrm>
            <a:off x="5436096" y="4437112"/>
            <a:ext cx="3707904" cy="1821775"/>
          </a:xfrm>
          <a:prstGeom prst="wedgeRoundRectCallout">
            <a:avLst>
              <a:gd name="adj1" fmla="val -89724"/>
              <a:gd name="adj2" fmla="val -109829"/>
              <a:gd name="adj3" fmla="val 16667"/>
            </a:avLst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smtClean="0"/>
              <a:t>How can find sub string in a certain string?</a:t>
            </a:r>
            <a:endParaRPr kumimoji="1" lang="en-US" altLang="zh-CN" dirty="0"/>
          </a:p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 err="1" smtClean="0">
                <a:ea typeface="楷体" panose="02010609060101010101" pitchFamily="49" charset="-122"/>
              </a:rPr>
              <a:t>strstr</a:t>
            </a:r>
            <a:r>
              <a:rPr kumimoji="1" lang="en-US" altLang="zh-CN" dirty="0" smtClean="0">
                <a:ea typeface="楷体" panose="02010609060101010101" pitchFamily="49" charset="-122"/>
              </a:rPr>
              <a:t>( des, </a:t>
            </a:r>
            <a:r>
              <a:rPr kumimoji="1" lang="en-US" altLang="zh-CN" dirty="0" err="1" smtClean="0">
                <a:ea typeface="楷体" panose="02010609060101010101" pitchFamily="49" charset="-122"/>
              </a:rPr>
              <a:t>ps</a:t>
            </a:r>
            <a:r>
              <a:rPr kumimoji="1" lang="en-US" altLang="zh-CN" dirty="0" smtClean="0">
                <a:ea typeface="楷体" panose="02010609060101010101" pitchFamily="49" charset="-122"/>
              </a:rPr>
              <a:t>)</a:t>
            </a:r>
            <a:r>
              <a:rPr kumimoji="1" lang="en-US" altLang="zh-CN" dirty="0">
                <a:ea typeface="楷体" panose="02010609060101010101" pitchFamily="49" charset="-122"/>
              </a:rPr>
              <a:t>;</a:t>
            </a:r>
            <a:endParaRPr kumimoji="1" lang="zh-CN" altLang="en-US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5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 to functions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7912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 function has a type and an address location in the memory.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Functions are loaded into memory in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initialization</a:t>
            </a:r>
            <a:r>
              <a:rPr lang="en-US" altLang="zh-CN" dirty="0">
                <a:ea typeface="宋体" panose="02010600030101010101" pitchFamily="2" charset="-122"/>
              </a:rPr>
              <a:t> of a program.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Variables are allocated upon request (extern/local/static). 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Pointer </a:t>
            </a:r>
            <a:r>
              <a:rPr lang="en-US" altLang="zh-CN" dirty="0">
                <a:ea typeface="宋体" panose="02010600030101010101" pitchFamily="2" charset="-122"/>
              </a:rPr>
              <a:t>declaration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i="1" dirty="0">
                <a:ea typeface="宋体" panose="02010600030101010101" pitchFamily="2" charset="-122"/>
              </a:rPr>
              <a:t>type 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 dirty="0">
                <a:ea typeface="宋体" panose="02010600030101010101" pitchFamily="2" charset="-122"/>
              </a:rPr>
              <a:t>*</a:t>
            </a:r>
            <a:r>
              <a:rPr lang="en-US" altLang="zh-CN" i="1" dirty="0" err="1">
                <a:ea typeface="宋体" panose="02010600030101010101" pitchFamily="2" charset="-122"/>
              </a:rPr>
              <a:t>fptr</a:t>
            </a:r>
            <a:r>
              <a:rPr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US" altLang="zh-CN" i="1" dirty="0">
                <a:ea typeface="宋体" panose="02010600030101010101" pitchFamily="2" charset="-122"/>
              </a:rPr>
              <a:t>(</a:t>
            </a:r>
            <a:r>
              <a:rPr lang="en-US" altLang="zh-CN" i="1" dirty="0" err="1">
                <a:ea typeface="宋体" panose="02010600030101010101" pitchFamily="2" charset="-122"/>
              </a:rPr>
              <a:t>formal_argu_list</a:t>
            </a:r>
            <a:r>
              <a:rPr lang="en-US" altLang="zh-CN" i="1" dirty="0">
                <a:ea typeface="宋体" panose="02010600030101010101" pitchFamily="2" charset="-122"/>
              </a:rPr>
              <a:t>);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ea typeface="宋体" panose="02010600030101010101" pitchFamily="2" charset="-122"/>
              </a:rPr>
              <a:t>	Example:  double (*p1)</a:t>
            </a:r>
            <a:r>
              <a:rPr lang="en-US" altLang="zh-CN" i="1" dirty="0" smtClean="0">
                <a:ea typeface="宋体" panose="02010600030101010101" pitchFamily="2" charset="-122"/>
              </a:rPr>
              <a:t>( </a:t>
            </a:r>
            <a:r>
              <a:rPr lang="en-US" altLang="zh-CN" i="1" dirty="0" err="1" smtClean="0">
                <a:ea typeface="宋体" panose="02010600030101010101" pitchFamily="2" charset="-122"/>
              </a:rPr>
              <a:t>int</a:t>
            </a:r>
            <a:r>
              <a:rPr lang="en-US" altLang="zh-CN" i="1" dirty="0" smtClean="0">
                <a:ea typeface="宋体" panose="02010600030101010101" pitchFamily="2" charset="-122"/>
              </a:rPr>
              <a:t>*, </a:t>
            </a:r>
            <a:r>
              <a:rPr lang="en-US" altLang="zh-CN" i="1" dirty="0" err="1" smtClean="0">
                <a:ea typeface="宋体" panose="02010600030101010101" pitchFamily="2" charset="-122"/>
              </a:rPr>
              <a:t>int</a:t>
            </a:r>
            <a:r>
              <a:rPr lang="en-US" altLang="zh-CN" i="1" dirty="0" smtClean="0">
                <a:ea typeface="宋体" panose="02010600030101010101" pitchFamily="2" charset="-122"/>
              </a:rPr>
              <a:t>)</a:t>
            </a:r>
            <a:r>
              <a:rPr lang="en-US" altLang="zh-CN" i="1" dirty="0">
                <a:ea typeface="宋体" panose="02010600030101010101" pitchFamily="2" charset="-122"/>
              </a:rPr>
              <a:t>; </a:t>
            </a:r>
            <a:endParaRPr lang="en-US" altLang="zh-CN" i="1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Pointer initialization and assignment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i="1" dirty="0" err="1">
                <a:ea typeface="宋体" panose="02010600030101010101" pitchFamily="2" charset="-122"/>
              </a:rPr>
              <a:t>fptr</a:t>
            </a:r>
            <a:r>
              <a:rPr lang="en-US" altLang="zh-CN" i="1" dirty="0">
                <a:ea typeface="宋体" panose="02010600030101010101" pitchFamily="2" charset="-122"/>
              </a:rPr>
              <a:t> = </a:t>
            </a:r>
            <a:r>
              <a:rPr lang="en-US" altLang="zh-CN" i="1" dirty="0" err="1">
                <a:ea typeface="宋体" panose="02010600030101010101" pitchFamily="2" charset="-122"/>
              </a:rPr>
              <a:t>function_name</a:t>
            </a:r>
            <a:r>
              <a:rPr lang="en-US" altLang="zh-CN" i="1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i="1" dirty="0">
                <a:ea typeface="宋体" panose="02010600030101010101" pitchFamily="2" charset="-122"/>
              </a:rPr>
              <a:t>      Example:  </a:t>
            </a:r>
            <a:endParaRPr lang="en-US" altLang="zh-CN" i="1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i="1" dirty="0" smtClean="0">
                <a:ea typeface="宋体" panose="02010600030101010101" pitchFamily="2" charset="-122"/>
              </a:rPr>
              <a:t>    </a:t>
            </a:r>
            <a:r>
              <a:rPr lang="en-US" altLang="zh-CN" i="1" dirty="0">
                <a:ea typeface="宋体" panose="02010600030101010101" pitchFamily="2" charset="-122"/>
              </a:rPr>
              <a:t>p1= </a:t>
            </a:r>
            <a:r>
              <a:rPr lang="en-US" altLang="zh-CN" i="1" dirty="0" err="1" smtClean="0">
                <a:ea typeface="宋体" panose="02010600030101010101" pitchFamily="2" charset="-122"/>
              </a:rPr>
              <a:t>ave</a:t>
            </a:r>
            <a:r>
              <a:rPr lang="en-US" altLang="zh-CN" i="1" dirty="0" smtClean="0">
                <a:ea typeface="宋体" panose="02010600030101010101" pitchFamily="2" charset="-122"/>
              </a:rPr>
              <a:t>;  </a:t>
            </a:r>
            <a:r>
              <a:rPr lang="en-US" altLang="zh-CN" i="1" dirty="0">
                <a:ea typeface="宋体" panose="02010600030101010101" pitchFamily="2" charset="-122"/>
              </a:rPr>
              <a:t>/*double </a:t>
            </a:r>
            <a:r>
              <a:rPr lang="en-US" altLang="zh-CN" i="1" dirty="0" err="1" smtClean="0">
                <a:ea typeface="宋体" panose="02010600030101010101" pitchFamily="2" charset="-122"/>
              </a:rPr>
              <a:t>ave</a:t>
            </a:r>
            <a:r>
              <a:rPr lang="en-US" altLang="zh-CN" i="1" dirty="0" smtClean="0">
                <a:ea typeface="宋体" panose="02010600030101010101" pitchFamily="2" charset="-122"/>
              </a:rPr>
              <a:t>(</a:t>
            </a:r>
            <a:r>
              <a:rPr lang="en-US" altLang="zh-CN" i="1" dirty="0" err="1" smtClean="0">
                <a:ea typeface="宋体" panose="02010600030101010101" pitchFamily="2" charset="-122"/>
              </a:rPr>
              <a:t>int</a:t>
            </a:r>
            <a:r>
              <a:rPr lang="en-US" altLang="zh-CN" i="1" dirty="0" smtClean="0">
                <a:ea typeface="宋体" panose="02010600030101010101" pitchFamily="2" charset="-122"/>
              </a:rPr>
              <a:t>*,</a:t>
            </a:r>
            <a:r>
              <a:rPr lang="en-US" altLang="zh-CN" i="1" dirty="0" err="1">
                <a:ea typeface="宋体" panose="02010600030101010101" pitchFamily="2" charset="-122"/>
              </a:rPr>
              <a:t>int</a:t>
            </a:r>
            <a:r>
              <a:rPr lang="en-US" altLang="zh-CN" i="1" dirty="0">
                <a:ea typeface="宋体" panose="02010600030101010101" pitchFamily="2" charset="-122"/>
              </a:rPr>
              <a:t>); */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55633"/>
              </p:ext>
            </p:extLst>
          </p:nvPr>
        </p:nvGraphicFramePr>
        <p:xfrm>
          <a:off x="6804248" y="2382128"/>
          <a:ext cx="2088232" cy="1656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882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 Stack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local     data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FF"/>
                          </a:solidFill>
                        </a:rPr>
                        <a:t> Heap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92371"/>
              </p:ext>
            </p:extLst>
          </p:nvPr>
        </p:nvGraphicFramePr>
        <p:xfrm>
          <a:off x="6804248" y="4076288"/>
          <a:ext cx="2088232" cy="79208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088232"/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Static data</a:t>
                      </a:r>
                      <a:endParaRPr lang="zh-CN" altLang="en-US" dirty="0"/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bg1"/>
                          </a:solidFill>
                        </a:rPr>
                        <a:t>     G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lobal data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47478"/>
              </p:ext>
            </p:extLst>
          </p:nvPr>
        </p:nvGraphicFramePr>
        <p:xfrm>
          <a:off x="6804248" y="4940384"/>
          <a:ext cx="2088232" cy="1584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088232"/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/>
                        <a:t>const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sz="2400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Code</a:t>
                      </a:r>
                      <a:endParaRPr lang="zh-CN" altLang="en-US" sz="2400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线箭头连接符 12"/>
          <p:cNvCxnSpPr/>
          <p:nvPr/>
        </p:nvCxnSpPr>
        <p:spPr bwMode="auto">
          <a:xfrm>
            <a:off x="7884368" y="2814072"/>
            <a:ext cx="0" cy="50405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91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日期占位符 4"/>
          <p:cNvSpPr>
            <a:spLocks noGrp="1"/>
          </p:cNvSpPr>
          <p:nvPr>
            <p:ph type="dt" sz="quarter" idx="4294967295"/>
          </p:nvPr>
        </p:nvSpPr>
        <p:spPr>
          <a:xfrm>
            <a:off x="612775" y="6473825"/>
            <a:ext cx="1295400" cy="123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C41095DD-0B91-FE43-85EB-F8319FEBAE6E}" type="datetime1">
              <a:rPr lang="zh-CN" altLang="en-US" sz="1400" b="0"/>
              <a:pPr/>
              <a:t>18/12/6</a:t>
            </a:fld>
            <a:endParaRPr lang="en-US" altLang="zh-CN" sz="1400" b="0"/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3132138" y="6481763"/>
            <a:ext cx="2133600" cy="376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fld id="{8F7752A8-67F5-7F45-BC82-7527DDD2A16E}" type="slidenum">
              <a:rPr lang="en-US" altLang="zh-CN" sz="1400" b="0"/>
              <a:pPr/>
              <a:t>8</a:t>
            </a:fld>
            <a:endParaRPr lang="en-US" altLang="zh-CN" sz="1400" b="0"/>
          </a:p>
        </p:txBody>
      </p:sp>
      <p:grpSp>
        <p:nvGrpSpPr>
          <p:cNvPr id="48" name="Group 2"/>
          <p:cNvGrpSpPr>
            <a:grpSpLocks/>
          </p:cNvGrpSpPr>
          <p:nvPr/>
        </p:nvGrpSpPr>
        <p:grpSpPr bwMode="auto">
          <a:xfrm>
            <a:off x="3636963" y="1341438"/>
            <a:ext cx="2438400" cy="4572000"/>
            <a:chOff x="3552" y="864"/>
            <a:chExt cx="1536" cy="2880"/>
          </a:xfrm>
        </p:grpSpPr>
        <p:sp>
          <p:nvSpPr>
            <p:cNvPr id="21521" name="AutoShape 3"/>
            <p:cNvSpPr>
              <a:spLocks noChangeArrowheads="1"/>
            </p:cNvSpPr>
            <p:nvPr/>
          </p:nvSpPr>
          <p:spPr bwMode="auto">
            <a:xfrm>
              <a:off x="3552" y="864"/>
              <a:ext cx="1536" cy="2880"/>
            </a:xfrm>
            <a:prstGeom prst="wave">
              <a:avLst>
                <a:gd name="adj1" fmla="val 4380"/>
                <a:gd name="adj2" fmla="val 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522" name="Line 4"/>
            <p:cNvSpPr>
              <a:spLocks noChangeShapeType="1"/>
            </p:cNvSpPr>
            <p:nvPr/>
          </p:nvSpPr>
          <p:spPr bwMode="auto">
            <a:xfrm>
              <a:off x="3552" y="120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3" name="Line 5"/>
            <p:cNvSpPr>
              <a:spLocks noChangeShapeType="1"/>
            </p:cNvSpPr>
            <p:nvPr/>
          </p:nvSpPr>
          <p:spPr bwMode="auto">
            <a:xfrm>
              <a:off x="3552" y="134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4" name="Line 6"/>
            <p:cNvSpPr>
              <a:spLocks noChangeShapeType="1"/>
            </p:cNvSpPr>
            <p:nvPr/>
          </p:nvSpPr>
          <p:spPr bwMode="auto">
            <a:xfrm>
              <a:off x="3744" y="91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5" name="Line 7"/>
            <p:cNvSpPr>
              <a:spLocks noChangeShapeType="1"/>
            </p:cNvSpPr>
            <p:nvPr/>
          </p:nvSpPr>
          <p:spPr bwMode="auto">
            <a:xfrm>
              <a:off x="3936" y="864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6" name="Line 8"/>
            <p:cNvSpPr>
              <a:spLocks noChangeShapeType="1"/>
            </p:cNvSpPr>
            <p:nvPr/>
          </p:nvSpPr>
          <p:spPr bwMode="auto">
            <a:xfrm>
              <a:off x="4128" y="912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7" name="Line 9"/>
            <p:cNvSpPr>
              <a:spLocks noChangeShapeType="1"/>
            </p:cNvSpPr>
            <p:nvPr/>
          </p:nvSpPr>
          <p:spPr bwMode="auto">
            <a:xfrm>
              <a:off x="4320" y="1008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8" name="Line 10"/>
            <p:cNvSpPr>
              <a:spLocks noChangeShapeType="1"/>
            </p:cNvSpPr>
            <p:nvPr/>
          </p:nvSpPr>
          <p:spPr bwMode="auto">
            <a:xfrm>
              <a:off x="4512" y="1104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29" name="Line 11"/>
            <p:cNvSpPr>
              <a:spLocks noChangeShapeType="1"/>
            </p:cNvSpPr>
            <p:nvPr/>
          </p:nvSpPr>
          <p:spPr bwMode="auto">
            <a:xfrm>
              <a:off x="4704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0" name="Line 12"/>
            <p:cNvSpPr>
              <a:spLocks noChangeShapeType="1"/>
            </p:cNvSpPr>
            <p:nvPr/>
          </p:nvSpPr>
          <p:spPr bwMode="auto">
            <a:xfrm>
              <a:off x="4896" y="1104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1" name="Line 13"/>
            <p:cNvSpPr>
              <a:spLocks noChangeShapeType="1"/>
            </p:cNvSpPr>
            <p:nvPr/>
          </p:nvSpPr>
          <p:spPr bwMode="auto">
            <a:xfrm>
              <a:off x="3552" y="148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2" name="Line 14"/>
            <p:cNvSpPr>
              <a:spLocks noChangeShapeType="1"/>
            </p:cNvSpPr>
            <p:nvPr/>
          </p:nvSpPr>
          <p:spPr bwMode="auto">
            <a:xfrm>
              <a:off x="3552" y="163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3" name="Line 15"/>
            <p:cNvSpPr>
              <a:spLocks noChangeShapeType="1"/>
            </p:cNvSpPr>
            <p:nvPr/>
          </p:nvSpPr>
          <p:spPr bwMode="auto">
            <a:xfrm>
              <a:off x="3552" y="177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4" name="Line 16"/>
            <p:cNvSpPr>
              <a:spLocks noChangeShapeType="1"/>
            </p:cNvSpPr>
            <p:nvPr/>
          </p:nvSpPr>
          <p:spPr bwMode="auto">
            <a:xfrm>
              <a:off x="3552" y="192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3552" y="206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6" name="Line 18"/>
            <p:cNvSpPr>
              <a:spLocks noChangeShapeType="1"/>
            </p:cNvSpPr>
            <p:nvPr/>
          </p:nvSpPr>
          <p:spPr bwMode="auto">
            <a:xfrm>
              <a:off x="3552" y="220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7" name="Line 19"/>
            <p:cNvSpPr>
              <a:spLocks noChangeShapeType="1"/>
            </p:cNvSpPr>
            <p:nvPr/>
          </p:nvSpPr>
          <p:spPr bwMode="auto">
            <a:xfrm>
              <a:off x="3552" y="235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8" name="Line 20"/>
            <p:cNvSpPr>
              <a:spLocks noChangeShapeType="1"/>
            </p:cNvSpPr>
            <p:nvPr/>
          </p:nvSpPr>
          <p:spPr bwMode="auto">
            <a:xfrm>
              <a:off x="3552" y="249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9" name="Line 21"/>
            <p:cNvSpPr>
              <a:spLocks noChangeShapeType="1"/>
            </p:cNvSpPr>
            <p:nvPr/>
          </p:nvSpPr>
          <p:spPr bwMode="auto">
            <a:xfrm>
              <a:off x="3552" y="264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0" name="Line 22"/>
            <p:cNvSpPr>
              <a:spLocks noChangeShapeType="1"/>
            </p:cNvSpPr>
            <p:nvPr/>
          </p:nvSpPr>
          <p:spPr bwMode="auto">
            <a:xfrm>
              <a:off x="3552" y="278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1" name="Line 23"/>
            <p:cNvSpPr>
              <a:spLocks noChangeShapeType="1"/>
            </p:cNvSpPr>
            <p:nvPr/>
          </p:nvSpPr>
          <p:spPr bwMode="auto">
            <a:xfrm>
              <a:off x="3552" y="29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2" name="Line 24"/>
            <p:cNvSpPr>
              <a:spLocks noChangeShapeType="1"/>
            </p:cNvSpPr>
            <p:nvPr/>
          </p:nvSpPr>
          <p:spPr bwMode="auto">
            <a:xfrm>
              <a:off x="3552" y="30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3" name="Line 25"/>
            <p:cNvSpPr>
              <a:spLocks noChangeShapeType="1"/>
            </p:cNvSpPr>
            <p:nvPr/>
          </p:nvSpPr>
          <p:spPr bwMode="auto">
            <a:xfrm>
              <a:off x="3552" y="321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44" name="Line 26"/>
            <p:cNvSpPr>
              <a:spLocks noChangeShapeType="1"/>
            </p:cNvSpPr>
            <p:nvPr/>
          </p:nvSpPr>
          <p:spPr bwMode="auto">
            <a:xfrm>
              <a:off x="3552" y="336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1428750" y="4040237"/>
            <a:ext cx="217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smtClean="0">
                <a:solidFill>
                  <a:schemeClr val="tx1"/>
                </a:solidFill>
                <a:latin typeface="Times New Roman" charset="0"/>
              </a:rPr>
              <a:t>int  a</a:t>
            </a:r>
            <a:r>
              <a:rPr kumimoji="1" lang="en-US" altLang="zh-CN" sz="1800" b="0" smtClean="0">
                <a:solidFill>
                  <a:schemeClr val="tx1"/>
                </a:solidFill>
                <a:latin typeface="Times New Roman" charset="0"/>
              </a:rPr>
              <a:t>   0X0066FDF4</a:t>
            </a:r>
          </a:p>
        </p:txBody>
      </p: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755650" y="1772816"/>
            <a:ext cx="28905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char 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str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[3]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Times New Roman" charset="0"/>
              </a:rPr>
              <a:t>   0X0066FDEF</a:t>
            </a:r>
          </a:p>
        </p:txBody>
      </p:sp>
      <p:sp>
        <p:nvSpPr>
          <p:cNvPr id="75" name="Rectangle 29"/>
          <p:cNvSpPr>
            <a:spLocks noChangeArrowheads="1"/>
          </p:cNvSpPr>
          <p:nvPr/>
        </p:nvSpPr>
        <p:spPr bwMode="auto">
          <a:xfrm>
            <a:off x="3646488" y="1844824"/>
            <a:ext cx="2438400" cy="720080"/>
          </a:xfrm>
          <a:prstGeom prst="rect">
            <a:avLst/>
          </a:prstGeom>
          <a:solidFill>
            <a:srgbClr val="FF99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/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76" name="Rectangle 30"/>
          <p:cNvSpPr>
            <a:spLocks noChangeArrowheads="1"/>
          </p:cNvSpPr>
          <p:nvPr/>
        </p:nvSpPr>
        <p:spPr bwMode="auto">
          <a:xfrm>
            <a:off x="3646488" y="4149725"/>
            <a:ext cx="2438400" cy="9144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 pointers</a:t>
            </a:r>
            <a:endParaRPr kumimoji="1" lang="zh-CN" altLang="en-US" dirty="0"/>
          </a:p>
        </p:txBody>
      </p:sp>
      <p:sp>
        <p:nvSpPr>
          <p:cNvPr id="43" name="Rectangle 29"/>
          <p:cNvSpPr>
            <a:spLocks noChangeArrowheads="1"/>
          </p:cNvSpPr>
          <p:nvPr/>
        </p:nvSpPr>
        <p:spPr bwMode="auto">
          <a:xfrm>
            <a:off x="3646488" y="2780928"/>
            <a:ext cx="2438400" cy="936104"/>
          </a:xfrm>
          <a:prstGeom prst="rect">
            <a:avLst/>
          </a:prstGeom>
          <a:solidFill>
            <a:schemeClr val="accent6">
              <a:lumMod val="60000"/>
              <a:lumOff val="40000"/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/>
          </a:p>
          <a:p>
            <a:pPr algn="ctr">
              <a:defRPr/>
            </a:pPr>
            <a:endParaRPr lang="zh-CN" altLang="en-US" dirty="0"/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1084137" y="2708920"/>
            <a:ext cx="24818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rgbClr val="0000CC"/>
                </a:solidFill>
                <a:latin typeface="Arial" charset="0"/>
                <a:ea typeface="宋体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en-US" altLang="zh-CN" sz="2000" dirty="0" err="1">
                <a:solidFill>
                  <a:schemeClr val="tx1"/>
                </a:solidFill>
                <a:latin typeface="Times New Roman" charset="0"/>
              </a:rPr>
              <a:t>i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nt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 *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Times New Roman" charset="0"/>
              </a:rPr>
              <a:t>pt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charset="0"/>
              </a:rPr>
              <a:t>   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Times New Roman" charset="0"/>
              </a:rPr>
              <a:t>0X0066FDD0</a:t>
            </a:r>
          </a:p>
        </p:txBody>
      </p:sp>
    </p:spTree>
    <p:extLst>
      <p:ext uri="{BB962C8B-B14F-4D97-AF65-F5344CB8AC3E}">
        <p14:creationId xmlns:p14="http://schemas.microsoft.com/office/powerpoint/2010/main" val="174013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utoUpdateAnimBg="0"/>
      <p:bldP spid="74" grpId="0" autoUpdateAnimBg="0"/>
      <p:bldP spid="75" grpId="0" animBg="1"/>
      <p:bldP spid="76" grpId="0" animBg="1"/>
      <p:bldP spid="43" grpId="0" animBg="1"/>
      <p:bldP spid="4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Notes for pointers to functions</a:t>
            </a:r>
            <a:endParaRPr kumimoji="1" lang="zh-CN" altLang="en-US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3086472"/>
          </a:xfrm>
        </p:spPr>
        <p:txBody>
          <a:bodyPr/>
          <a:lstStyle/>
          <a:p>
            <a:r>
              <a:rPr kumimoji="1"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NO</a:t>
            </a:r>
            <a:r>
              <a:rPr kumimoji="1" lang="en-US" altLang="zh-CN" i="1" dirty="0"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ea typeface="宋体" panose="02010600030101010101" pitchFamily="2" charset="-122"/>
              </a:rPr>
              <a:t>arithmetic operations on pointers to functions</a:t>
            </a:r>
            <a:r>
              <a:rPr kumimoji="1" lang="en-US" altLang="zh-CN" dirty="0" smtClean="0">
                <a:ea typeface="宋体" panose="02010600030101010101" pitchFamily="2" charset="-122"/>
              </a:rPr>
              <a:t>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Function call by a pointer to the function</a:t>
            </a:r>
          </a:p>
          <a:p>
            <a:pPr lvl="1">
              <a:buNone/>
            </a:pPr>
            <a:r>
              <a:rPr lang="en-US" altLang="zh-CN" sz="2400" i="1" dirty="0">
                <a:ea typeface="宋体" panose="02010600030101010101" pitchFamily="2" charset="-122"/>
              </a:rPr>
              <a:t>	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(*</a:t>
            </a:r>
            <a:r>
              <a:rPr lang="en-US" altLang="zh-CN" sz="2400" i="1" dirty="0" err="1">
                <a:ea typeface="宋体" panose="02010600030101010101" pitchFamily="2" charset="-122"/>
              </a:rPr>
              <a:t>fptr</a:t>
            </a:r>
            <a:r>
              <a:rPr lang="en-US" altLang="zh-CN" sz="2400" i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US" altLang="zh-CN" sz="2400" i="1" dirty="0">
                <a:ea typeface="宋体" panose="02010600030101010101" pitchFamily="2" charset="-122"/>
              </a:rPr>
              <a:t>(</a:t>
            </a:r>
            <a:r>
              <a:rPr lang="en-US" altLang="zh-CN" sz="2400" i="1" dirty="0" err="1">
                <a:ea typeface="宋体" panose="02010600030101010101" pitchFamily="2" charset="-122"/>
              </a:rPr>
              <a:t>actual_argu_list</a:t>
            </a:r>
            <a:r>
              <a:rPr lang="en-US" altLang="zh-CN" sz="2400" i="1" dirty="0">
                <a:ea typeface="宋体" panose="02010600030101010101" pitchFamily="2" charset="-122"/>
              </a:rPr>
              <a:t>);</a:t>
            </a:r>
          </a:p>
          <a:p>
            <a:pPr lvl="1">
              <a:buNone/>
            </a:pPr>
            <a:r>
              <a:rPr lang="en-US" altLang="zh-CN" sz="2400" i="1" dirty="0">
                <a:ea typeface="宋体" panose="02010600030101010101" pitchFamily="2" charset="-122"/>
              </a:rPr>
              <a:t>Example: (*p1)</a:t>
            </a:r>
            <a:r>
              <a:rPr lang="en-US" altLang="zh-CN" sz="2400" i="1" dirty="0" smtClean="0">
                <a:ea typeface="宋体" panose="02010600030101010101" pitchFamily="2" charset="-122"/>
              </a:rPr>
              <a:t>(a,</a:t>
            </a:r>
            <a:r>
              <a:rPr lang="en-US" altLang="zh-CN" sz="2400" i="1" dirty="0">
                <a:ea typeface="宋体" panose="02010600030101010101" pitchFamily="2" charset="-122"/>
              </a:rPr>
              <a:t>5); /* </a:t>
            </a:r>
            <a:r>
              <a:rPr lang="en-US" altLang="zh-CN" sz="2400" i="1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400" i="1" dirty="0" smtClean="0">
                <a:ea typeface="宋体" panose="02010600030101010101" pitchFamily="2" charset="-122"/>
              </a:rPr>
              <a:t> a[5];  double b = </a:t>
            </a:r>
            <a:r>
              <a:rPr lang="en-US" altLang="zh-CN" sz="2400" i="1" dirty="0" err="1" smtClean="0">
                <a:ea typeface="宋体" panose="02010600030101010101" pitchFamily="2" charset="-122"/>
              </a:rPr>
              <a:t>ave</a:t>
            </a:r>
            <a:r>
              <a:rPr lang="en-US" altLang="zh-CN" sz="2400" i="1" dirty="0" smtClean="0">
                <a:ea typeface="宋体" panose="02010600030101010101" pitchFamily="2" charset="-122"/>
              </a:rPr>
              <a:t>(a,</a:t>
            </a:r>
            <a:r>
              <a:rPr lang="en-US" altLang="zh-CN" sz="2400" i="1" dirty="0">
                <a:ea typeface="宋体" panose="02010600030101010101" pitchFamily="2" charset="-122"/>
              </a:rPr>
              <a:t>5);*</a:t>
            </a:r>
            <a:r>
              <a:rPr lang="en-US" altLang="zh-CN" sz="2400" i="1" dirty="0" smtClean="0">
                <a:ea typeface="宋体" panose="02010600030101010101" pitchFamily="2" charset="-122"/>
              </a:rPr>
              <a:t>/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Parentheses around the pointer name for both declaration and indirect function call. 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4005064"/>
            <a:ext cx="8568952" cy="2234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charset="0"/>
              <a:buNone/>
              <a:defRPr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compare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i1,int i2) ;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charset="0"/>
              <a:buNone/>
              <a:defRPr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(*</a:t>
            </a:r>
            <a:r>
              <a:rPr lang="en-US" altLang="zh-CN" sz="2400" dirty="0" err="1"/>
              <a:t>pf</a:t>
            </a:r>
            <a:r>
              <a:rPr lang="en-US" altLang="zh-CN" sz="2400" dirty="0"/>
              <a:t>) 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,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)  = compare</a:t>
            </a:r>
            <a:r>
              <a:rPr lang="en-US" altLang="zh-CN" sz="2400" dirty="0" smtClean="0"/>
              <a:t>;</a:t>
            </a:r>
            <a:endParaRPr lang="zh-CN" altLang="en-US" sz="2400" dirty="0">
              <a:latin typeface="Arial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charset="0"/>
              <a:buNone/>
              <a:defRPr/>
            </a:pPr>
            <a:r>
              <a:rPr lang="en-US" altLang="zh-CN" sz="2400" dirty="0">
                <a:latin typeface="Arial" charset="0"/>
              </a:rPr>
              <a:t>void sort( </a:t>
            </a:r>
            <a:r>
              <a:rPr lang="en-US" altLang="zh-CN" sz="2400" dirty="0" err="1">
                <a:latin typeface="Arial" charset="0"/>
              </a:rPr>
              <a:t>int</a:t>
            </a:r>
            <a:r>
              <a:rPr lang="en-US" altLang="zh-CN" sz="2400" dirty="0">
                <a:latin typeface="Arial" charset="0"/>
              </a:rPr>
              <a:t>* a, </a:t>
            </a:r>
            <a:r>
              <a:rPr lang="en-US" altLang="zh-CN" sz="2400" dirty="0" err="1">
                <a:latin typeface="Arial" charset="0"/>
              </a:rPr>
              <a:t>int</a:t>
            </a:r>
            <a:r>
              <a:rPr lang="en-US" altLang="zh-CN" sz="2400" dirty="0">
                <a:latin typeface="Arial" charset="0"/>
              </a:rPr>
              <a:t> n, </a:t>
            </a:r>
            <a:r>
              <a:rPr lang="en-US" altLang="zh-CN" sz="2400" u="sng" dirty="0" err="1"/>
              <a:t>int</a:t>
            </a:r>
            <a:r>
              <a:rPr lang="en-US" altLang="zh-CN" sz="2400" u="sng" dirty="0"/>
              <a:t> (*</a:t>
            </a:r>
            <a:r>
              <a:rPr lang="en-US" altLang="zh-CN" sz="2400" u="sng" dirty="0" err="1"/>
              <a:t>pf</a:t>
            </a:r>
            <a:r>
              <a:rPr lang="en-US" altLang="zh-CN" sz="2400" u="sng" dirty="0"/>
              <a:t>) (</a:t>
            </a:r>
            <a:r>
              <a:rPr lang="en-US" altLang="zh-CN" sz="2400" u="sng" dirty="0" err="1"/>
              <a:t>int</a:t>
            </a:r>
            <a:r>
              <a:rPr lang="en-US" altLang="zh-CN" sz="2400" u="sng" dirty="0"/>
              <a:t> , </a:t>
            </a:r>
            <a:r>
              <a:rPr lang="en-US" altLang="zh-CN" sz="2400" u="sng" dirty="0" err="1"/>
              <a:t>int</a:t>
            </a:r>
            <a:r>
              <a:rPr lang="en-US" altLang="zh-CN" sz="2400" u="sng" dirty="0"/>
              <a:t>) </a:t>
            </a:r>
            <a:r>
              <a:rPr lang="en-US" altLang="zh-CN" sz="2400" dirty="0">
                <a:latin typeface="Arial" charset="0"/>
              </a:rPr>
              <a:t>);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charset="0"/>
              <a:buNone/>
              <a:defRPr/>
            </a:pPr>
            <a:r>
              <a:rPr lang="en-US" altLang="zh-CN" sz="2400" dirty="0">
                <a:latin typeface="Arial" charset="0"/>
              </a:rPr>
              <a:t>d</a:t>
            </a:r>
            <a:r>
              <a:rPr lang="en-US" altLang="zh-CN" sz="2400" dirty="0" smtClean="0">
                <a:latin typeface="Arial" charset="0"/>
              </a:rPr>
              <a:t>ouble </a:t>
            </a:r>
            <a:r>
              <a:rPr lang="en-US" altLang="zh-CN" sz="2400" dirty="0" err="1" smtClean="0">
                <a:latin typeface="Arial" charset="0"/>
              </a:rPr>
              <a:t>caculus</a:t>
            </a:r>
            <a:r>
              <a:rPr lang="en-US" altLang="zh-CN" sz="2400" dirty="0" smtClean="0">
                <a:latin typeface="Arial" charset="0"/>
              </a:rPr>
              <a:t>( </a:t>
            </a:r>
            <a:r>
              <a:rPr lang="en-US" altLang="zh-CN" sz="2400" u="sng" dirty="0"/>
              <a:t>double (*</a:t>
            </a:r>
            <a:r>
              <a:rPr lang="en-US" altLang="zh-CN" sz="2400" u="sng" dirty="0" err="1"/>
              <a:t>pf</a:t>
            </a:r>
            <a:r>
              <a:rPr lang="en-US" altLang="zh-CN" sz="2400" u="sng" dirty="0"/>
              <a:t>) ( double x) ,</a:t>
            </a:r>
            <a:r>
              <a:rPr lang="en-US" altLang="zh-CN" sz="2400" dirty="0">
                <a:latin typeface="Arial" charset="0"/>
              </a:rPr>
              <a:t> </a:t>
            </a:r>
            <a:endParaRPr lang="en-US" altLang="zh-CN" sz="2400" dirty="0" smtClean="0">
              <a:latin typeface="Arial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Wingdings" charset="0"/>
              <a:buNone/>
              <a:defRPr/>
            </a:pPr>
            <a:r>
              <a:rPr lang="en-US" altLang="zh-CN" sz="2400" dirty="0">
                <a:latin typeface="Arial" charset="0"/>
              </a:rPr>
              <a:t> </a:t>
            </a:r>
            <a:r>
              <a:rPr lang="en-US" altLang="zh-CN" sz="2400" dirty="0" smtClean="0">
                <a:latin typeface="Arial" charset="0"/>
              </a:rPr>
              <a:t>                            </a:t>
            </a:r>
            <a:r>
              <a:rPr lang="en-US" altLang="zh-CN" sz="2400" dirty="0" err="1">
                <a:latin typeface="Arial" charset="0"/>
              </a:rPr>
              <a:t>int</a:t>
            </a:r>
            <a:r>
              <a:rPr lang="en-US" altLang="zh-CN" sz="2400" dirty="0">
                <a:latin typeface="Arial" charset="0"/>
              </a:rPr>
              <a:t> low, </a:t>
            </a:r>
            <a:r>
              <a:rPr lang="en-US" altLang="zh-CN" sz="2400" dirty="0" err="1">
                <a:latin typeface="Arial" charset="0"/>
              </a:rPr>
              <a:t>int</a:t>
            </a:r>
            <a:r>
              <a:rPr lang="en-US" altLang="zh-CN" sz="2400" dirty="0">
                <a:latin typeface="Arial" charset="0"/>
              </a:rPr>
              <a:t> high );</a:t>
            </a:r>
            <a:endParaRPr lang="zh-CN" alt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3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Homework</a:t>
            </a:r>
            <a:endParaRPr kumimoji="1" lang="zh-CN" altLang="en-US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>
                <a:ea typeface="宋体" panose="02010600030101010101" pitchFamily="2" charset="-122"/>
              </a:rPr>
              <a:t>Exercise 5-2 and 5-3. </a:t>
            </a:r>
          </a:p>
          <a:p>
            <a:pPr marL="0" indent="0"/>
            <a:endParaRPr kumimoji="1" lang="en-US" altLang="zh-CN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>
                <a:ea typeface="宋体" panose="02010600030101010101" pitchFamily="2" charset="-122"/>
              </a:rPr>
              <a:t>Write a pointer version of functions atoi, itoa, and reverse in the textbook.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 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800" b="0">
                <a:latin typeface="Arial" panose="020B0604020202020204" pitchFamily="34" charset="0"/>
                <a:ea typeface="楷体_GB2312" charset="-122"/>
              </a:rPr>
              <a:t>Chap 5: Pointers and Arrays</a:t>
            </a:r>
            <a:endParaRPr lang="zh-CN" altLang="en-US" sz="4800" b="0">
              <a:latin typeface="Arial" panose="020B0604020202020204" pitchFamily="34" charset="0"/>
              <a:ea typeface="楷体_GB2312" charset="-122"/>
            </a:endParaRP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419600"/>
            <a:ext cx="7391400" cy="144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4000" b="0" dirty="0" smtClean="0">
                <a:latin typeface="Arial" panose="020B0604020202020204" pitchFamily="34" charset="0"/>
                <a:ea typeface="楷体_GB2312" charset="-122"/>
              </a:rPr>
              <a:t>Lecture5: </a:t>
            </a:r>
            <a:r>
              <a:rPr lang="en-US" altLang="zh-CN" sz="4000" b="0" dirty="0">
                <a:latin typeface="Arial" panose="020B0604020202020204" pitchFamily="34" charset="0"/>
                <a:ea typeface="楷体_GB2312" charset="-122"/>
              </a:rPr>
              <a:t>Pointers and </a:t>
            </a:r>
            <a:r>
              <a:rPr lang="en-US" altLang="zh-CN" sz="4000" b="0" dirty="0" smtClean="0">
                <a:latin typeface="Arial" panose="020B0604020202020204" pitchFamily="34" charset="0"/>
                <a:ea typeface="楷体_GB2312" charset="-122"/>
              </a:rPr>
              <a:t>2D </a:t>
            </a:r>
            <a:r>
              <a:rPr lang="en-US" altLang="zh-CN" sz="4000" b="0" dirty="0">
                <a:latin typeface="Arial" panose="020B0604020202020204" pitchFamily="34" charset="0"/>
                <a:ea typeface="楷体_GB2312" charset="-122"/>
              </a:rPr>
              <a:t>array </a:t>
            </a:r>
            <a:endParaRPr lang="zh-CN" altLang="en-US" sz="2400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00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Two-dimensional array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Declaration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0" i="1">
                <a:ea typeface="宋体" panose="02010600030101010101" pitchFamily="2" charset="-122"/>
              </a:rPr>
              <a:t>	type array_name</a:t>
            </a:r>
            <a:r>
              <a:rPr lang="en-US" altLang="zh-CN" b="0">
                <a:ea typeface="宋体" panose="02010600030101010101" pitchFamily="2" charset="-122"/>
              </a:rPr>
              <a:t> [row_size][column_size];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Storage: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arr[2][3]={{310,275,365},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	{10,190,325}};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0" i="1">
                <a:ea typeface="宋体" panose="02010600030101010101" pitchFamily="2" charset="-122"/>
              </a:rPr>
              <a:t>	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75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059284"/>
              </p:ext>
            </p:extLst>
          </p:nvPr>
        </p:nvGraphicFramePr>
        <p:xfrm>
          <a:off x="2051720" y="4718596"/>
          <a:ext cx="3927475" cy="582612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275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" name="Group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282298"/>
              </p:ext>
            </p:extLst>
          </p:nvPr>
        </p:nvGraphicFramePr>
        <p:xfrm>
          <a:off x="2123728" y="5798716"/>
          <a:ext cx="3927475" cy="582612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 Box 66"/>
          <p:cNvSpPr txBox="1">
            <a:spLocks noChangeArrowheads="1"/>
          </p:cNvSpPr>
          <p:nvPr/>
        </p:nvSpPr>
        <p:spPr bwMode="auto">
          <a:xfrm>
            <a:off x="1973779" y="3741975"/>
            <a:ext cx="13531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Column 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[0][0]</a:t>
            </a:r>
          </a:p>
        </p:txBody>
      </p:sp>
      <p:sp>
        <p:nvSpPr>
          <p:cNvPr id="80" name="Line 67"/>
          <p:cNvSpPr>
            <a:spLocks noChangeShapeType="1"/>
          </p:cNvSpPr>
          <p:nvPr/>
        </p:nvSpPr>
        <p:spPr bwMode="auto">
          <a:xfrm>
            <a:off x="2667000" y="3984104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1" name="Text Box 68"/>
          <p:cNvSpPr txBox="1">
            <a:spLocks noChangeArrowheads="1"/>
          </p:cNvSpPr>
          <p:nvPr/>
        </p:nvSpPr>
        <p:spPr bwMode="auto">
          <a:xfrm>
            <a:off x="3454916" y="3781489"/>
            <a:ext cx="13531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Column 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[0][1]</a:t>
            </a:r>
          </a:p>
        </p:txBody>
      </p:sp>
      <p:sp>
        <p:nvSpPr>
          <p:cNvPr id="82" name="Line 69"/>
          <p:cNvSpPr>
            <a:spLocks noChangeShapeType="1"/>
          </p:cNvSpPr>
          <p:nvPr/>
        </p:nvSpPr>
        <p:spPr bwMode="auto">
          <a:xfrm>
            <a:off x="4148138" y="4056112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3" name="Text Box 70"/>
          <p:cNvSpPr txBox="1">
            <a:spLocks noChangeArrowheads="1"/>
          </p:cNvSpPr>
          <p:nvPr/>
        </p:nvSpPr>
        <p:spPr bwMode="auto">
          <a:xfrm>
            <a:off x="4902716" y="3781489"/>
            <a:ext cx="13531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Column 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[0][2]</a:t>
            </a:r>
          </a:p>
        </p:txBody>
      </p:sp>
      <p:sp>
        <p:nvSpPr>
          <p:cNvPr id="84" name="Line 71"/>
          <p:cNvSpPr>
            <a:spLocks noChangeShapeType="1"/>
          </p:cNvSpPr>
          <p:nvPr/>
        </p:nvSpPr>
        <p:spPr bwMode="auto">
          <a:xfrm>
            <a:off x="5595938" y="3984104"/>
            <a:ext cx="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5" name="Text Box 72"/>
          <p:cNvSpPr txBox="1">
            <a:spLocks noChangeArrowheads="1"/>
          </p:cNvSpPr>
          <p:nvPr/>
        </p:nvSpPr>
        <p:spPr bwMode="auto">
          <a:xfrm>
            <a:off x="207091" y="4533900"/>
            <a:ext cx="939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Row 0</a:t>
            </a:r>
          </a:p>
        </p:txBody>
      </p:sp>
      <p:sp>
        <p:nvSpPr>
          <p:cNvPr id="86" name="Line 73"/>
          <p:cNvSpPr>
            <a:spLocks noChangeShapeType="1"/>
          </p:cNvSpPr>
          <p:nvPr/>
        </p:nvSpPr>
        <p:spPr bwMode="auto">
          <a:xfrm>
            <a:off x="1219200" y="4762500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7" name="Text Box 74"/>
          <p:cNvSpPr txBox="1">
            <a:spLocks noChangeArrowheads="1"/>
          </p:cNvSpPr>
          <p:nvPr/>
        </p:nvSpPr>
        <p:spPr bwMode="auto">
          <a:xfrm>
            <a:off x="207091" y="5600700"/>
            <a:ext cx="939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Row 1</a:t>
            </a:r>
          </a:p>
        </p:txBody>
      </p:sp>
      <p:sp>
        <p:nvSpPr>
          <p:cNvPr id="88" name="Line 75"/>
          <p:cNvSpPr>
            <a:spLocks noChangeShapeType="1"/>
          </p:cNvSpPr>
          <p:nvPr/>
        </p:nvSpPr>
        <p:spPr bwMode="auto">
          <a:xfrm>
            <a:off x="1219200" y="5829300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0" kern="0">
              <a:solidFill>
                <a:sysClr val="windowText" lastClr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93" name="Text Box 80"/>
          <p:cNvSpPr txBox="1">
            <a:spLocks noChangeArrowheads="1"/>
          </p:cNvSpPr>
          <p:nvPr/>
        </p:nvSpPr>
        <p:spPr bwMode="auto">
          <a:xfrm>
            <a:off x="2362200" y="5410200"/>
            <a:ext cx="3359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[1][0]	     [1][1]         [1][2]</a:t>
            </a:r>
          </a:p>
        </p:txBody>
      </p:sp>
      <p:sp>
        <p:nvSpPr>
          <p:cNvPr id="96" name="Rectangle 49"/>
          <p:cNvSpPr>
            <a:spLocks noChangeArrowheads="1"/>
          </p:cNvSpPr>
          <p:nvPr/>
        </p:nvSpPr>
        <p:spPr bwMode="auto">
          <a:xfrm>
            <a:off x="7010400" y="3270250"/>
            <a:ext cx="16287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arr [2 ][ 3 ]</a:t>
            </a:r>
          </a:p>
        </p:txBody>
      </p:sp>
      <p:grpSp>
        <p:nvGrpSpPr>
          <p:cNvPr id="97" name="Group 50"/>
          <p:cNvGrpSpPr>
            <a:grpSpLocks/>
          </p:cNvGrpSpPr>
          <p:nvPr/>
        </p:nvGrpSpPr>
        <p:grpSpPr bwMode="auto">
          <a:xfrm>
            <a:off x="7053263" y="3871913"/>
            <a:ext cx="1657350" cy="1157287"/>
            <a:chOff x="1152" y="1248"/>
            <a:chExt cx="1044" cy="729"/>
          </a:xfrm>
        </p:grpSpPr>
        <p:sp>
          <p:nvSpPr>
            <p:cNvPr id="6185" name="Rectangle 51"/>
            <p:cNvSpPr>
              <a:spLocks noChangeArrowheads="1"/>
            </p:cNvSpPr>
            <p:nvPr/>
          </p:nvSpPr>
          <p:spPr bwMode="auto">
            <a:xfrm>
              <a:off x="1152" y="124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[ 0 ] [ 0 ]    </a:t>
              </a:r>
            </a:p>
          </p:txBody>
        </p:sp>
        <p:sp>
          <p:nvSpPr>
            <p:cNvPr id="6186" name="Rectangle 52"/>
            <p:cNvSpPr>
              <a:spLocks noChangeArrowheads="1"/>
            </p:cNvSpPr>
            <p:nvPr/>
          </p:nvSpPr>
          <p:spPr bwMode="auto">
            <a:xfrm>
              <a:off x="1152" y="148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[ 0 ] [ 1 ]    </a:t>
              </a:r>
            </a:p>
          </p:txBody>
        </p:sp>
        <p:sp>
          <p:nvSpPr>
            <p:cNvPr id="6187" name="Rectangle 53"/>
            <p:cNvSpPr>
              <a:spLocks noChangeArrowheads="1"/>
            </p:cNvSpPr>
            <p:nvPr/>
          </p:nvSpPr>
          <p:spPr bwMode="auto">
            <a:xfrm>
              <a:off x="1152" y="172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[ 0 ] [ 2 ]    </a:t>
              </a:r>
            </a:p>
          </p:txBody>
        </p:sp>
      </p:grpSp>
      <p:grpSp>
        <p:nvGrpSpPr>
          <p:cNvPr id="102" name="Group 55"/>
          <p:cNvGrpSpPr>
            <a:grpSpLocks/>
          </p:cNvGrpSpPr>
          <p:nvPr/>
        </p:nvGrpSpPr>
        <p:grpSpPr bwMode="auto">
          <a:xfrm>
            <a:off x="7053263" y="5014913"/>
            <a:ext cx="1657350" cy="1157287"/>
            <a:chOff x="1152" y="2208"/>
            <a:chExt cx="1044" cy="729"/>
          </a:xfrm>
        </p:grpSpPr>
        <p:sp>
          <p:nvSpPr>
            <p:cNvPr id="6182" name="Rectangle 56"/>
            <p:cNvSpPr>
              <a:spLocks noChangeArrowheads="1"/>
            </p:cNvSpPr>
            <p:nvPr/>
          </p:nvSpPr>
          <p:spPr bwMode="auto">
            <a:xfrm>
              <a:off x="1152" y="220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[ 1 ] [ 0 ]    </a:t>
              </a:r>
            </a:p>
          </p:txBody>
        </p:sp>
        <p:sp>
          <p:nvSpPr>
            <p:cNvPr id="6183" name="Rectangle 57"/>
            <p:cNvSpPr>
              <a:spLocks noChangeArrowheads="1"/>
            </p:cNvSpPr>
            <p:nvPr/>
          </p:nvSpPr>
          <p:spPr bwMode="auto">
            <a:xfrm>
              <a:off x="1152" y="244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[ 1 ] [ 1 ]    </a:t>
              </a:r>
            </a:p>
          </p:txBody>
        </p:sp>
        <p:sp>
          <p:nvSpPr>
            <p:cNvPr id="6184" name="Rectangle 58"/>
            <p:cNvSpPr>
              <a:spLocks noChangeArrowheads="1"/>
            </p:cNvSpPr>
            <p:nvPr/>
          </p:nvSpPr>
          <p:spPr bwMode="auto">
            <a:xfrm>
              <a:off x="1152" y="268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dist="28398" dir="20006097" algn="ctr" rotWithShape="0">
                <a:schemeClr val="bg2"/>
              </a:outerShdw>
            </a:effec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en-US" sz="1400"/>
                <a:t>    </a:t>
              </a:r>
              <a:r>
                <a:rPr kumimoji="1" lang="en-US" altLang="zh-CN" sz="1400"/>
                <a:t>a [ 1 ] [ 2 ]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0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1" grpId="0"/>
      <p:bldP spid="83" grpId="0"/>
      <p:bldP spid="85" grpId="0"/>
      <p:bldP spid="87" grpId="0"/>
      <p:bldP spid="93" grpId="0"/>
      <p:bldP spid="96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Initialization</a:t>
            </a:r>
            <a:endParaRPr kumimoji="1" lang="zh-CN" altLang="en-US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Initialize rows by rows literally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arr[2][3]={{310,275,365},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	{10,190,325}};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Initialize by a 1D sequence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int arr[2][3]={310,275,365,10,190,325};</a:t>
            </a:r>
          </a:p>
          <a:p>
            <a:r>
              <a:rPr kumimoji="1" lang="en-US" altLang="zh-CN">
                <a:ea typeface="宋体" panose="02010600030101010101" pitchFamily="2" charset="-122"/>
              </a:rPr>
              <a:t>Default initialization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int  k [ ] [ 3 ] = { {1, 2, 3},{ 4, 5, 6},{ 7, 8, 9} } 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 /The first column to 1 and others zeros*/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int  n [ ] [ 4 ] = { { 1 }, { 1 }, { 1 } } 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/*Wrong, the column number is necessary*/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i="1">
                <a:solidFill>
                  <a:srgbClr val="CC0000"/>
                </a:solidFill>
                <a:ea typeface="宋体" panose="02010600030101010101" pitchFamily="2" charset="-122"/>
              </a:rPr>
              <a:t>int  m [ 3 ] [ ] = { 1, 2, 3, 4, 5, 6 };</a:t>
            </a:r>
            <a:endParaRPr kumimoji="1"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3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Using 2D array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Access elements of a 2D array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0" i="1" dirty="0">
                <a:ea typeface="宋体" panose="02010600030101010101" pitchFamily="2" charset="-122"/>
              </a:rPr>
              <a:t>	</a:t>
            </a:r>
            <a:r>
              <a:rPr lang="en-US" altLang="zh-CN" b="0" i="1" dirty="0" err="1">
                <a:ea typeface="宋体" panose="02010600030101010101" pitchFamily="2" charset="-122"/>
              </a:rPr>
              <a:t>array_name</a:t>
            </a:r>
            <a:r>
              <a:rPr lang="en-US" altLang="zh-CN" b="0" dirty="0">
                <a:ea typeface="宋体" panose="02010600030101010101" pitchFamily="2" charset="-122"/>
              </a:rPr>
              <a:t> [</a:t>
            </a:r>
            <a:r>
              <a:rPr lang="en-US" altLang="zh-CN" b="0" dirty="0" err="1">
                <a:ea typeface="宋体" panose="02010600030101010101" pitchFamily="2" charset="-122"/>
              </a:rPr>
              <a:t>row_ind</a:t>
            </a:r>
            <a:r>
              <a:rPr lang="en-US" altLang="zh-CN" b="0" dirty="0">
                <a:ea typeface="宋体" panose="02010600030101010101" pitchFamily="2" charset="-122"/>
              </a:rPr>
              <a:t>][</a:t>
            </a:r>
            <a:r>
              <a:rPr lang="en-US" altLang="zh-CN" b="0" dirty="0" err="1">
                <a:ea typeface="宋体" panose="02010600030101010101" pitchFamily="2" charset="-122"/>
              </a:rPr>
              <a:t>column_ind</a:t>
            </a:r>
            <a:r>
              <a:rPr lang="en-US" altLang="zh-CN" b="0" dirty="0">
                <a:ea typeface="宋体" panose="02010600030101010101" pitchFamily="2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b="0" dirty="0">
                <a:ea typeface="宋体" panose="02010600030101010101" pitchFamily="2" charset="-122"/>
              </a:rPr>
              <a:t>Example: </a:t>
            </a:r>
            <a:r>
              <a:rPr kumimoji="1" lang="en-US" altLang="zh-CN" b="0" dirty="0" err="1">
                <a:ea typeface="宋体" panose="02010600030101010101" pitchFamily="2" charset="-122"/>
              </a:rPr>
              <a:t>arr</a:t>
            </a:r>
            <a:r>
              <a:rPr kumimoji="1" lang="en-US" altLang="zh-CN" b="0" dirty="0">
                <a:ea typeface="宋体" panose="02010600030101010101" pitchFamily="2" charset="-122"/>
              </a:rPr>
              <a:t>[0][1], </a:t>
            </a:r>
            <a:r>
              <a:rPr kumimoji="1" lang="en-US" altLang="zh-CN" b="0" dirty="0" err="1">
                <a:ea typeface="宋体" panose="02010600030101010101" pitchFamily="2" charset="-122"/>
              </a:rPr>
              <a:t>arr</a:t>
            </a:r>
            <a:r>
              <a:rPr kumimoji="1" lang="en-US" altLang="zh-CN" b="0" dirty="0">
                <a:ea typeface="宋体" panose="02010600030101010101" pitchFamily="2" charset="-122"/>
              </a:rPr>
              <a:t>[</a:t>
            </a:r>
            <a:r>
              <a:rPr kumimoji="1" lang="en-US" altLang="zh-CN" b="0" dirty="0" err="1">
                <a:ea typeface="宋体" panose="02010600030101010101" pitchFamily="2" charset="-122"/>
              </a:rPr>
              <a:t>i</a:t>
            </a:r>
            <a:r>
              <a:rPr kumimoji="1" lang="en-US" altLang="zh-CN" b="0" dirty="0">
                <a:ea typeface="宋体" panose="02010600030101010101" pitchFamily="2" charset="-122"/>
              </a:rPr>
              <a:t>][j]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The values of row and column indices should be within the bound[0,M-1]and [0,N-1] for a M*N array, respectively.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Can be used in any context where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 variable </a:t>
            </a:r>
            <a:r>
              <a:rPr kumimoji="1" lang="en-US" altLang="zh-CN" dirty="0">
                <a:ea typeface="宋体" panose="02010600030101010101" pitchFamily="2" charset="-122"/>
              </a:rPr>
              <a:t>could.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Access the values one by one. </a:t>
            </a:r>
          </a:p>
          <a:p>
            <a:pPr lvl="1"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r>
              <a:rPr kumimoji="1" lang="en-US" altLang="zh-CN" dirty="0">
                <a:ea typeface="宋体" panose="02010600030101010101" pitchFamily="2" charset="-122"/>
              </a:rPr>
              <a:t>Access operations for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][j]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Obtain the initial row address from initial address of the array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 </a:t>
            </a:r>
            <a:r>
              <a:rPr kumimoji="1"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*(</a:t>
            </a:r>
            <a:r>
              <a:rPr kumimoji="1" lang="en-US" altLang="zh-CN" dirty="0" err="1">
                <a:ea typeface="宋体" panose="02010600030101010101" pitchFamily="2" charset="-122"/>
                <a:sym typeface="Wingdings" panose="05000000000000000000" pitchFamily="2" charset="2"/>
              </a:rPr>
              <a:t>arr+i</a:t>
            </a:r>
            <a:r>
              <a:rPr kumimoji="1"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)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Obtain the address offset to the initial row address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Access the memory block given by the address.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][j] </a:t>
            </a:r>
            <a:r>
              <a:rPr kumimoji="1"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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895600" y="5943600"/>
            <a:ext cx="123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ym typeface="Wingdings" panose="05000000000000000000" pitchFamily="2" charset="2"/>
              </a:rPr>
              <a:t>*(arr+i) 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886200" y="5943600"/>
            <a:ext cx="615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ym typeface="Wingdings" panose="05000000000000000000" pitchFamily="2" charset="2"/>
              </a:rPr>
              <a:t> + j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360863" y="5938838"/>
            <a:ext cx="28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ym typeface="Wingdings" panose="05000000000000000000" pitchFamily="2" charset="2"/>
              </a:rPr>
              <a:t>)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667000" y="5921375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ym typeface="Wingdings" panose="05000000000000000000" pitchFamily="2" charset="2"/>
              </a:rPr>
              <a:t>*(</a:t>
            </a:r>
            <a:endParaRPr lang="zh-CN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4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Using 2D array</a:t>
            </a:r>
            <a:endParaRPr lang="zh-CN" altLang="en-US" dirty="0">
              <a:latin typeface="Arial" charset="0"/>
            </a:endParaRPr>
          </a:p>
        </p:txBody>
      </p:sp>
      <p:sp>
        <p:nvSpPr>
          <p:cNvPr id="104454" name="Text Box 4"/>
          <p:cNvSpPr txBox="1">
            <a:spLocks noChangeArrowheads="1"/>
          </p:cNvSpPr>
          <p:nvPr/>
        </p:nvSpPr>
        <p:spPr bwMode="auto">
          <a:xfrm>
            <a:off x="827584" y="805784"/>
            <a:ext cx="7632700" cy="584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charset="0"/>
              </a:rPr>
              <a:t>   </a:t>
            </a:r>
            <a:r>
              <a:rPr lang="en-US" altLang="zh-CN" dirty="0" err="1">
                <a:latin typeface="Times New Roman" charset="0"/>
              </a:rPr>
              <a:t>int</a:t>
            </a:r>
            <a:r>
              <a:rPr lang="en-US" altLang="zh-CN" dirty="0">
                <a:latin typeface="Times New Roman" charset="0"/>
              </a:rPr>
              <a:t> a[3][4]</a:t>
            </a:r>
            <a:r>
              <a:rPr lang="zh-CN" altLang="en-US" dirty="0">
                <a:latin typeface="Times New Roman" charset="0"/>
              </a:rPr>
              <a:t>，</a:t>
            </a:r>
            <a:r>
              <a:rPr lang="en-US" altLang="zh-CN" dirty="0" err="1">
                <a:latin typeface="Times New Roman" charset="0"/>
              </a:rPr>
              <a:t>i</a:t>
            </a:r>
            <a:r>
              <a:rPr lang="en-US" altLang="zh-CN" dirty="0">
                <a:latin typeface="Times New Roman" charset="0"/>
              </a:rPr>
              <a:t> , j ;</a:t>
            </a:r>
            <a:endParaRPr kumimoji="1" lang="en-US" altLang="zh-CN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 for ( 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= 0 ; 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&lt; 3 ; 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++ 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{      for ( j = 0 ;  j &lt; 4 ;  j ++ 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           </a:t>
            </a:r>
            <a:r>
              <a:rPr kumimoji="1" lang="en-US" altLang="zh-CN" dirty="0" err="1">
                <a:latin typeface="Times New Roman" charset="0"/>
              </a:rPr>
              <a:t>scanf</a:t>
            </a:r>
            <a:r>
              <a:rPr kumimoji="1" lang="en-US" altLang="zh-CN" dirty="0">
                <a:latin typeface="Times New Roman" charset="0"/>
              </a:rPr>
              <a:t>(" %d"</a:t>
            </a:r>
            <a:r>
              <a:rPr kumimoji="1" lang="en-US" altLang="zh-CN" dirty="0" smtClean="0">
                <a:latin typeface="Times New Roman" charset="0"/>
              </a:rPr>
              <a:t>,   a[</a:t>
            </a:r>
            <a:r>
              <a:rPr kumimoji="1" lang="en-US" altLang="zh-CN" dirty="0" err="1" smtClean="0">
                <a:latin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</a:rPr>
              <a:t>]+j) </a:t>
            </a:r>
            <a:r>
              <a:rPr kumimoji="1" lang="en-US" altLang="zh-CN" dirty="0">
                <a:latin typeface="Times New Roman" charset="0"/>
              </a:rPr>
              <a:t>; </a:t>
            </a:r>
            <a:r>
              <a:rPr kumimoji="1" lang="en-US" altLang="zh-CN" dirty="0" smtClean="0">
                <a:latin typeface="Times New Roman" charset="0"/>
              </a:rPr>
              <a:t>//</a:t>
            </a:r>
            <a:r>
              <a:rPr kumimoji="1" lang="en-US" altLang="zh-CN" dirty="0">
                <a:latin typeface="Times New Roman" charset="0"/>
              </a:rPr>
              <a:t>&amp;a [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] [ j </a:t>
            </a:r>
            <a:r>
              <a:rPr kumimoji="1" lang="en-US" altLang="zh-CN" dirty="0" smtClean="0">
                <a:latin typeface="Times New Roman" charset="0"/>
              </a:rPr>
              <a:t>]</a:t>
            </a:r>
            <a:endParaRPr kumimoji="1" lang="en-US" altLang="zh-CN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}</a:t>
            </a:r>
          </a:p>
          <a:p>
            <a:pPr>
              <a:lnSpc>
                <a:spcPct val="120000"/>
              </a:lnSpc>
            </a:pPr>
            <a:endParaRPr kumimoji="1" lang="en-US" altLang="zh-CN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for ( j = 0 ;  j &lt; 4 ;  j ++ 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{ for (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= 0 ; 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&lt; 3 ; 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++ 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	</a:t>
            </a:r>
            <a:r>
              <a:rPr kumimoji="1" lang="en-US" altLang="zh-CN" dirty="0" err="1">
                <a:latin typeface="Times New Roman" charset="0"/>
              </a:rPr>
              <a:t>printf</a:t>
            </a:r>
            <a:r>
              <a:rPr kumimoji="1" lang="en-US" altLang="zh-CN" dirty="0">
                <a:latin typeface="Times New Roman" charset="0"/>
              </a:rPr>
              <a:t>(“%5d”, a [ </a:t>
            </a:r>
            <a:r>
              <a:rPr kumimoji="1" lang="en-US" altLang="zh-CN" dirty="0" err="1">
                <a:latin typeface="Times New Roman" charset="0"/>
              </a:rPr>
              <a:t>i</a:t>
            </a:r>
            <a:r>
              <a:rPr kumimoji="1" lang="en-US" altLang="zh-CN" dirty="0">
                <a:latin typeface="Times New Roman" charset="0"/>
              </a:rPr>
              <a:t> ] [ j ]) </a:t>
            </a:r>
            <a:r>
              <a:rPr kumimoji="1" lang="en-US" altLang="zh-CN" dirty="0" smtClean="0">
                <a:latin typeface="Times New Roman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</a:rPr>
              <a:t>             // *( *( a +</a:t>
            </a:r>
            <a:r>
              <a:rPr kumimoji="1" lang="en-US" altLang="zh-CN" dirty="0" err="1" smtClean="0">
                <a:latin typeface="Times New Roman" charset="0"/>
              </a:rPr>
              <a:t>i</a:t>
            </a:r>
            <a:r>
              <a:rPr kumimoji="1" lang="en-US" altLang="zh-CN" dirty="0" smtClean="0">
                <a:latin typeface="Times New Roman" charset="0"/>
              </a:rPr>
              <a:t>) +j)</a:t>
            </a:r>
            <a:endParaRPr kumimoji="1" lang="en-US" altLang="zh-CN" dirty="0">
              <a:latin typeface="Times New Roman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 </a:t>
            </a:r>
            <a:r>
              <a:rPr kumimoji="1" lang="en-US" altLang="zh-CN" dirty="0" err="1">
                <a:latin typeface="Times New Roman" charset="0"/>
              </a:rPr>
              <a:t>printf</a:t>
            </a:r>
            <a:r>
              <a:rPr kumimoji="1" lang="en-US" altLang="zh-CN" dirty="0">
                <a:latin typeface="Times New Roman" charset="0"/>
              </a:rPr>
              <a:t>(‘\n’) ;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charset="0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 smtClean="0">
                <a:latin typeface="Times New Roman" charset="0"/>
              </a:rPr>
              <a:t> </a:t>
            </a:r>
            <a:endParaRPr kumimoji="1" lang="en-US" altLang="zh-CN" dirty="0">
              <a:latin typeface="Times New Roman" charset="0"/>
            </a:endParaRPr>
          </a:p>
        </p:txBody>
      </p:sp>
      <p:sp>
        <p:nvSpPr>
          <p:cNvPr id="104455" name="Rectangle 49"/>
          <p:cNvSpPr>
            <a:spLocks noChangeArrowheads="1"/>
          </p:cNvSpPr>
          <p:nvPr/>
        </p:nvSpPr>
        <p:spPr bwMode="auto">
          <a:xfrm>
            <a:off x="6858000" y="1173163"/>
            <a:ext cx="157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kumimoji="1" lang="en-US" altLang="zh-CN" sz="2400">
                <a:latin typeface="Times New Roman" charset="0"/>
              </a:rPr>
              <a:t>a [ 3 ]  [ 4 ]</a:t>
            </a:r>
          </a:p>
        </p:txBody>
      </p:sp>
      <p:grpSp>
        <p:nvGrpSpPr>
          <p:cNvPr id="104456" name="Group 50"/>
          <p:cNvGrpSpPr>
            <a:grpSpLocks/>
          </p:cNvGrpSpPr>
          <p:nvPr/>
        </p:nvGrpSpPr>
        <p:grpSpPr bwMode="auto">
          <a:xfrm>
            <a:off x="6875463" y="1722438"/>
            <a:ext cx="1657350" cy="1538287"/>
            <a:chOff x="1152" y="1248"/>
            <a:chExt cx="1044" cy="969"/>
          </a:xfrm>
        </p:grpSpPr>
        <p:sp>
          <p:nvSpPr>
            <p:cNvPr id="78869" name="Rectangle 51"/>
            <p:cNvSpPr>
              <a:spLocks noChangeArrowheads="1"/>
            </p:cNvSpPr>
            <p:nvPr/>
          </p:nvSpPr>
          <p:spPr bwMode="auto">
            <a:xfrm>
              <a:off x="1152" y="124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[ 0 ] [ 0 ]    </a:t>
              </a:r>
            </a:p>
          </p:txBody>
        </p:sp>
        <p:sp>
          <p:nvSpPr>
            <p:cNvPr id="78870" name="Rectangle 52"/>
            <p:cNvSpPr>
              <a:spLocks noChangeArrowheads="1"/>
            </p:cNvSpPr>
            <p:nvPr/>
          </p:nvSpPr>
          <p:spPr bwMode="auto">
            <a:xfrm>
              <a:off x="1152" y="148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[ 0 ] [ 1 ]    </a:t>
              </a:r>
            </a:p>
          </p:txBody>
        </p:sp>
        <p:sp>
          <p:nvSpPr>
            <p:cNvPr id="78871" name="Rectangle 53"/>
            <p:cNvSpPr>
              <a:spLocks noChangeArrowheads="1"/>
            </p:cNvSpPr>
            <p:nvPr/>
          </p:nvSpPr>
          <p:spPr bwMode="auto">
            <a:xfrm>
              <a:off x="1152" y="172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[ 0 ] [ 2 ]    </a:t>
              </a:r>
            </a:p>
          </p:txBody>
        </p:sp>
        <p:sp>
          <p:nvSpPr>
            <p:cNvPr id="78872" name="Rectangle 54"/>
            <p:cNvSpPr>
              <a:spLocks noChangeArrowheads="1"/>
            </p:cNvSpPr>
            <p:nvPr/>
          </p:nvSpPr>
          <p:spPr bwMode="auto">
            <a:xfrm>
              <a:off x="1152" y="1968"/>
              <a:ext cx="1044" cy="249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[ 0 ] [ 3 ]    </a:t>
              </a:r>
            </a:p>
          </p:txBody>
        </p:sp>
      </p:grpSp>
      <p:grpSp>
        <p:nvGrpSpPr>
          <p:cNvPr id="104457" name="Group 55"/>
          <p:cNvGrpSpPr>
            <a:grpSpLocks/>
          </p:cNvGrpSpPr>
          <p:nvPr/>
        </p:nvGrpSpPr>
        <p:grpSpPr bwMode="auto">
          <a:xfrm>
            <a:off x="6875463" y="3246438"/>
            <a:ext cx="1657350" cy="1538287"/>
            <a:chOff x="1152" y="2208"/>
            <a:chExt cx="1044" cy="969"/>
          </a:xfrm>
        </p:grpSpPr>
        <p:sp>
          <p:nvSpPr>
            <p:cNvPr id="78865" name="Rectangle 56"/>
            <p:cNvSpPr>
              <a:spLocks noChangeArrowheads="1"/>
            </p:cNvSpPr>
            <p:nvPr/>
          </p:nvSpPr>
          <p:spPr bwMode="auto">
            <a:xfrm>
              <a:off x="1152" y="220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[ 1 ] [ 0 ]    </a:t>
              </a:r>
            </a:p>
          </p:txBody>
        </p:sp>
        <p:sp>
          <p:nvSpPr>
            <p:cNvPr id="78866" name="Rectangle 57"/>
            <p:cNvSpPr>
              <a:spLocks noChangeArrowheads="1"/>
            </p:cNvSpPr>
            <p:nvPr/>
          </p:nvSpPr>
          <p:spPr bwMode="auto">
            <a:xfrm>
              <a:off x="1152" y="244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[ 1 ] [ 1 ]    </a:t>
              </a:r>
            </a:p>
          </p:txBody>
        </p:sp>
        <p:sp>
          <p:nvSpPr>
            <p:cNvPr id="78867" name="Rectangle 58"/>
            <p:cNvSpPr>
              <a:spLocks noChangeArrowheads="1"/>
            </p:cNvSpPr>
            <p:nvPr/>
          </p:nvSpPr>
          <p:spPr bwMode="auto">
            <a:xfrm>
              <a:off x="1152" y="268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[ 1 ] [ 2 ]    </a:t>
              </a:r>
            </a:p>
          </p:txBody>
        </p:sp>
        <p:sp>
          <p:nvSpPr>
            <p:cNvPr id="78868" name="Rectangle 59"/>
            <p:cNvSpPr>
              <a:spLocks noChangeArrowheads="1"/>
            </p:cNvSpPr>
            <p:nvPr/>
          </p:nvSpPr>
          <p:spPr bwMode="auto">
            <a:xfrm>
              <a:off x="1152" y="2928"/>
              <a:ext cx="1044" cy="249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[ 1 ] [ 3 ]    </a:t>
              </a:r>
            </a:p>
          </p:txBody>
        </p:sp>
      </p:grpSp>
      <p:grpSp>
        <p:nvGrpSpPr>
          <p:cNvPr id="104458" name="Group 60"/>
          <p:cNvGrpSpPr>
            <a:grpSpLocks/>
          </p:cNvGrpSpPr>
          <p:nvPr/>
        </p:nvGrpSpPr>
        <p:grpSpPr bwMode="auto">
          <a:xfrm>
            <a:off x="6875463" y="4770438"/>
            <a:ext cx="1657350" cy="1538287"/>
            <a:chOff x="1152" y="3168"/>
            <a:chExt cx="1044" cy="969"/>
          </a:xfrm>
        </p:grpSpPr>
        <p:sp>
          <p:nvSpPr>
            <p:cNvPr id="78861" name="Rectangle 61"/>
            <p:cNvSpPr>
              <a:spLocks noChangeArrowheads="1"/>
            </p:cNvSpPr>
            <p:nvPr/>
          </p:nvSpPr>
          <p:spPr bwMode="auto">
            <a:xfrm>
              <a:off x="1152" y="3168"/>
              <a:ext cx="1044" cy="249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[ 2 ] [ 0 ]    </a:t>
              </a:r>
            </a:p>
          </p:txBody>
        </p:sp>
        <p:sp>
          <p:nvSpPr>
            <p:cNvPr id="78862" name="Rectangle 62"/>
            <p:cNvSpPr>
              <a:spLocks noChangeArrowheads="1"/>
            </p:cNvSpPr>
            <p:nvPr/>
          </p:nvSpPr>
          <p:spPr bwMode="auto">
            <a:xfrm>
              <a:off x="1152" y="3408"/>
              <a:ext cx="1044" cy="249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[ 2 ] [ 1 ]    </a:t>
              </a:r>
            </a:p>
          </p:txBody>
        </p:sp>
        <p:sp>
          <p:nvSpPr>
            <p:cNvPr id="78863" name="Rectangle 63"/>
            <p:cNvSpPr>
              <a:spLocks noChangeArrowheads="1"/>
            </p:cNvSpPr>
            <p:nvPr/>
          </p:nvSpPr>
          <p:spPr bwMode="auto">
            <a:xfrm>
              <a:off x="1152" y="3648"/>
              <a:ext cx="1044" cy="249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[ 2 ] [ 2 ]    </a:t>
              </a:r>
            </a:p>
          </p:txBody>
        </p:sp>
        <p:sp>
          <p:nvSpPr>
            <p:cNvPr id="78864" name="Rectangle 64"/>
            <p:cNvSpPr>
              <a:spLocks noChangeArrowheads="1"/>
            </p:cNvSpPr>
            <p:nvPr/>
          </p:nvSpPr>
          <p:spPr bwMode="auto">
            <a:xfrm>
              <a:off x="1152" y="3888"/>
              <a:ext cx="1044" cy="249"/>
            </a:xfrm>
            <a:prstGeom prst="rect">
              <a:avLst/>
            </a:prstGeom>
            <a:solidFill>
              <a:srgbClr val="FFCC00"/>
            </a:solidFill>
            <a:ln w="28575">
              <a:solidFill>
                <a:schemeClr val="bg2"/>
              </a:solidFill>
              <a:miter lim="800000"/>
              <a:headEnd/>
              <a:tailEnd/>
            </a:ln>
            <a:effectLst>
              <a:outerShdw blurRad="63500" dist="29783" dir="20085598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defRPr/>
              </a:pPr>
              <a:r>
                <a:rPr kumimoji="1" lang="en-US">
                  <a:latin typeface="Times New Roman" charset="0"/>
                </a:rPr>
                <a:t>    </a:t>
              </a:r>
              <a:r>
                <a:rPr kumimoji="1" lang="en-US" altLang="zh-CN">
                  <a:latin typeface="Times New Roman" charset="0"/>
                </a:rPr>
                <a:t>a [ 2 ] [ 3 ]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83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6588125" y="6597650"/>
            <a:ext cx="2952750" cy="360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en-US" altLang="zh-CN" sz="1200" smtClean="0">
                <a:latin typeface="Arial" charset="0"/>
              </a:rPr>
              <a:t>C程序设计快速进阶大学教程</a:t>
            </a:r>
          </a:p>
        </p:txBody>
      </p:sp>
      <p:sp>
        <p:nvSpPr>
          <p:cNvPr id="8294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4238625" y="6581775"/>
            <a:ext cx="2133600" cy="376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fld id="{9701FEF6-079E-3543-94D9-A7FE9C16453D}" type="slidenum">
              <a:rPr lang="en-US" altLang="zh-CN" sz="1400" smtClean="0">
                <a:latin typeface="Arial" charset="0"/>
              </a:rPr>
              <a:pPr>
                <a:defRPr/>
              </a:pPr>
              <a:t>87</a:t>
            </a:fld>
            <a:endParaRPr lang="en-US" altLang="zh-CN" sz="1400" smtClean="0">
              <a:latin typeface="Arial" charset="0"/>
            </a:endParaRPr>
          </a:p>
        </p:txBody>
      </p:sp>
      <p:sp>
        <p:nvSpPr>
          <p:cNvPr id="108548" name="Text Box 2"/>
          <p:cNvSpPr txBox="1">
            <a:spLocks noChangeArrowheads="1"/>
          </p:cNvSpPr>
          <p:nvPr/>
        </p:nvSpPr>
        <p:spPr bwMode="auto">
          <a:xfrm>
            <a:off x="609600" y="836613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800">
                <a:solidFill>
                  <a:srgbClr val="0000CC"/>
                </a:solidFill>
                <a:latin typeface="华文细黑" charset="0"/>
                <a:ea typeface="华文细黑" charset="0"/>
                <a:cs typeface="华文细黑" charset="0"/>
              </a:rPr>
              <a:t>  </a:t>
            </a:r>
            <a:r>
              <a:rPr lang="en-US" altLang="zh-CN" sz="2800">
                <a:solidFill>
                  <a:srgbClr val="0000CC"/>
                </a:solidFill>
                <a:latin typeface="华文细黑" charset="0"/>
                <a:ea typeface="华文细黑" charset="0"/>
                <a:cs typeface="华文细黑" charset="0"/>
              </a:rPr>
              <a:t>1. </a:t>
            </a:r>
            <a:r>
              <a:rPr lang="zh-CN" altLang="en-US" sz="2800">
                <a:solidFill>
                  <a:srgbClr val="0000CC"/>
                </a:solidFill>
                <a:latin typeface="华文细黑" charset="0"/>
                <a:ea typeface="华文细黑" charset="0"/>
                <a:cs typeface="华文细黑" charset="0"/>
              </a:rPr>
              <a:t>求矩阵的转置</a:t>
            </a:r>
          </a:p>
          <a:p>
            <a:r>
              <a:rPr kumimoji="1" lang="zh-CN" altLang="en-US"/>
              <a:t>    </a:t>
            </a:r>
            <a:r>
              <a:rPr kumimoji="1" lang="zh-CN" altLang="en-US" sz="2800"/>
              <a:t>将一个二维数组</a:t>
            </a:r>
            <a:r>
              <a:rPr kumimoji="1" lang="en-US" altLang="zh-CN" sz="2800"/>
              <a:t>a</a:t>
            </a:r>
            <a:r>
              <a:rPr kumimoji="1" lang="zh-CN" altLang="en-US" sz="2800"/>
              <a:t>行和列元素互换，</a:t>
            </a:r>
          </a:p>
          <a:p>
            <a:r>
              <a:rPr kumimoji="1" lang="zh-CN" altLang="en-US" sz="2800"/>
              <a:t>   存到另一个二维数组</a:t>
            </a:r>
            <a:r>
              <a:rPr kumimoji="1" lang="en-US" altLang="zh-CN" sz="2800"/>
              <a:t>b</a:t>
            </a:r>
            <a:r>
              <a:rPr kumimoji="1" lang="zh-CN" altLang="en-US" sz="2800"/>
              <a:t>中。</a:t>
            </a:r>
            <a:r>
              <a:rPr kumimoji="1" lang="en-US" altLang="zh-CN" sz="2800"/>
              <a:t>exersise4.c</a:t>
            </a:r>
          </a:p>
        </p:txBody>
      </p:sp>
      <p:grpSp>
        <p:nvGrpSpPr>
          <p:cNvPr id="108549" name="Group 3"/>
          <p:cNvGrpSpPr>
            <a:grpSpLocks/>
          </p:cNvGrpSpPr>
          <p:nvPr/>
        </p:nvGrpSpPr>
        <p:grpSpPr bwMode="auto">
          <a:xfrm>
            <a:off x="1673225" y="2276475"/>
            <a:ext cx="5562600" cy="1462088"/>
            <a:chOff x="2050" y="965"/>
            <a:chExt cx="3504" cy="921"/>
          </a:xfrm>
        </p:grpSpPr>
        <p:sp>
          <p:nvSpPr>
            <p:cNvPr id="108553" name="Text Box 4"/>
            <p:cNvSpPr txBox="1">
              <a:spLocks noChangeArrowheads="1"/>
            </p:cNvSpPr>
            <p:nvPr/>
          </p:nvSpPr>
          <p:spPr bwMode="auto">
            <a:xfrm>
              <a:off x="2050" y="965"/>
              <a:ext cx="3504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lang="zh-CN" altLang="en-US" sz="2800">
                  <a:latin typeface="宋体" charset="0"/>
                </a:rPr>
                <a:t>例如：</a:t>
              </a:r>
              <a:r>
                <a:rPr lang="en-US" altLang="zh-CN" sz="2800">
                  <a:latin typeface="宋体" charset="0"/>
                </a:rPr>
                <a:t>a=  1 2 3        1 4 7</a:t>
              </a:r>
            </a:p>
            <a:p>
              <a:r>
                <a:rPr lang="en-US" altLang="zh-CN" sz="2800">
                  <a:latin typeface="宋体" charset="0"/>
                </a:rPr>
                <a:t>          4 5 6     b= 2 5 8</a:t>
              </a:r>
            </a:p>
            <a:p>
              <a:r>
                <a:rPr lang="en-US" altLang="zh-CN" sz="2800">
                  <a:latin typeface="宋体" charset="0"/>
                </a:rPr>
                <a:t>          7 8 9        3 6 9</a:t>
              </a:r>
              <a:endParaRPr lang="en-US" altLang="zh-CN" sz="2800">
                <a:latin typeface="Times New Roman" charset="0"/>
              </a:endParaRPr>
            </a:p>
          </p:txBody>
        </p:sp>
        <p:sp>
          <p:nvSpPr>
            <p:cNvPr id="108554" name="AutoShape 5"/>
            <p:cNvSpPr>
              <a:spLocks/>
            </p:cNvSpPr>
            <p:nvPr/>
          </p:nvSpPr>
          <p:spPr bwMode="auto">
            <a:xfrm>
              <a:off x="4574" y="1088"/>
              <a:ext cx="54" cy="798"/>
            </a:xfrm>
            <a:prstGeom prst="leftBracket">
              <a:avLst>
                <a:gd name="adj" fmla="val 123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8555" name="AutoShape 6"/>
            <p:cNvSpPr>
              <a:spLocks/>
            </p:cNvSpPr>
            <p:nvPr/>
          </p:nvSpPr>
          <p:spPr bwMode="auto">
            <a:xfrm>
              <a:off x="5500" y="1056"/>
              <a:ext cx="54" cy="798"/>
            </a:xfrm>
            <a:prstGeom prst="rightBracket">
              <a:avLst>
                <a:gd name="adj" fmla="val 123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8556" name="AutoShape 7"/>
            <p:cNvSpPr>
              <a:spLocks/>
            </p:cNvSpPr>
            <p:nvPr/>
          </p:nvSpPr>
          <p:spPr bwMode="auto">
            <a:xfrm>
              <a:off x="3744" y="1104"/>
              <a:ext cx="108" cy="559"/>
            </a:xfrm>
            <a:prstGeom prst="rightBracket">
              <a:avLst>
                <a:gd name="adj" fmla="val 431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  <p:sp>
          <p:nvSpPr>
            <p:cNvPr id="108557" name="AutoShape 8"/>
            <p:cNvSpPr>
              <a:spLocks/>
            </p:cNvSpPr>
            <p:nvPr/>
          </p:nvSpPr>
          <p:spPr bwMode="auto">
            <a:xfrm>
              <a:off x="3072" y="1104"/>
              <a:ext cx="108" cy="559"/>
            </a:xfrm>
            <a:prstGeom prst="leftBracket">
              <a:avLst>
                <a:gd name="adj" fmla="val 431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08550" name="Rectangle 9"/>
          <p:cNvSpPr>
            <a:spLocks noChangeArrowheads="1"/>
          </p:cNvSpPr>
          <p:nvPr/>
        </p:nvSpPr>
        <p:spPr bwMode="gray">
          <a:xfrm>
            <a:off x="457200" y="228600"/>
            <a:ext cx="8274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000">
                <a:solidFill>
                  <a:srgbClr val="CC3300"/>
                </a:solidFill>
              </a:rPr>
              <a:t> </a:t>
            </a:r>
          </a:p>
        </p:txBody>
      </p:sp>
      <p:sp>
        <p:nvSpPr>
          <p:cNvPr id="108551" name="AutoShape 10"/>
          <p:cNvSpPr>
            <a:spLocks noChangeArrowheads="1"/>
          </p:cNvSpPr>
          <p:nvPr/>
        </p:nvSpPr>
        <p:spPr bwMode="auto">
          <a:xfrm>
            <a:off x="4716463" y="2924175"/>
            <a:ext cx="431800" cy="287338"/>
          </a:xfrm>
          <a:prstGeom prst="rightArrow">
            <a:avLst>
              <a:gd name="adj1" fmla="val 50000"/>
              <a:gd name="adj2" fmla="val 375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60056"/>
      </p:ext>
    </p:extLst>
  </p:cSld>
  <p:clrMapOvr>
    <a:masterClrMapping/>
  </p:clrMapOvr>
  <p:transition xmlns:p14="http://schemas.microsoft.com/office/powerpoint/2010/main">
    <p:strips dir="r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for using 2D arrays</a:t>
            </a:r>
            <a:endParaRPr kumimoji="1"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Calculate the average points of every courses for a group of students. </a:t>
            </a: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endParaRPr kumimoji="1" lang="en-US" altLang="zh-CN" dirty="0" smtClean="0">
              <a:ea typeface="宋体" panose="02010600030101010101" pitchFamily="2" charset="-122"/>
            </a:endParaRPr>
          </a:p>
          <a:p>
            <a:endParaRPr kumimoji="1" lang="en-US" altLang="zh-CN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	</a:t>
            </a:r>
            <a:r>
              <a:rPr lang="zh-CN" altLang="en-US" dirty="0">
                <a:ea typeface="宋体" panose="02010600030101010101" pitchFamily="2" charset="-122"/>
              </a:rPr>
              <a:t>赵	钱     孙	李	张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Math		80	61	59	85	76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C	          	 75	65	63	87	77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English		92	71	70	90	85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/>
              <a:t>      char  </a:t>
            </a:r>
            <a:r>
              <a:rPr lang="en-US" altLang="zh-CN" dirty="0"/>
              <a:t>name</a:t>
            </a:r>
            <a:r>
              <a:rPr lang="en-US" altLang="zh-CN" dirty="0" smtClean="0"/>
              <a:t>[</a:t>
            </a:r>
            <a:r>
              <a:rPr lang="en-US" altLang="zh-CN" dirty="0"/>
              <a:t> </a:t>
            </a:r>
            <a:r>
              <a:rPr lang="en-US" altLang="zh-CN" dirty="0" smtClean="0"/>
              <a:t>? ]</a:t>
            </a:r>
            <a:r>
              <a:rPr lang="en-US" altLang="zh-CN" dirty="0"/>
              <a:t>[10]</a:t>
            </a:r>
            <a:r>
              <a:rPr lang="en-US" altLang="zh-CN" dirty="0" smtClean="0"/>
              <a:t>,   </a:t>
            </a:r>
            <a:r>
              <a:rPr lang="en-US" altLang="zh-CN" dirty="0" err="1"/>
              <a:t>courseName</a:t>
            </a:r>
            <a:r>
              <a:rPr lang="en-US" altLang="zh-CN" dirty="0" smtClean="0"/>
              <a:t>[ ][10]  </a:t>
            </a:r>
            <a:r>
              <a:rPr lang="en-US" altLang="zh-CN" dirty="0"/>
              <a:t>?</a:t>
            </a:r>
          </a:p>
          <a:p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755650" y="3716338"/>
            <a:ext cx="6408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" name="Line 6"/>
          <p:cNvSpPr>
            <a:spLocks noChangeShapeType="1"/>
          </p:cNvSpPr>
          <p:nvPr/>
        </p:nvSpPr>
        <p:spPr bwMode="auto">
          <a:xfrm>
            <a:off x="827088" y="5300663"/>
            <a:ext cx="6408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" name="Line 7"/>
          <p:cNvSpPr>
            <a:spLocks noChangeShapeType="1"/>
          </p:cNvSpPr>
          <p:nvPr/>
        </p:nvSpPr>
        <p:spPr bwMode="auto">
          <a:xfrm>
            <a:off x="755650" y="2997200"/>
            <a:ext cx="6408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" name="Line 8"/>
          <p:cNvSpPr>
            <a:spLocks noChangeShapeType="1"/>
          </p:cNvSpPr>
          <p:nvPr/>
        </p:nvSpPr>
        <p:spPr bwMode="auto">
          <a:xfrm>
            <a:off x="2411413" y="3068638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3568" y="1988840"/>
            <a:ext cx="67687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score[3][5];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float </a:t>
            </a:r>
            <a:r>
              <a:rPr lang="en-US" altLang="zh-CN" sz="2000" dirty="0" err="1"/>
              <a:t>avg</a:t>
            </a:r>
            <a:r>
              <a:rPr lang="en-US" altLang="zh-CN" sz="2000" dirty="0"/>
              <a:t>[3]</a:t>
            </a:r>
            <a:r>
              <a:rPr lang="en-US" altLang="zh-CN" sz="2000" dirty="0" smtClean="0"/>
              <a:t>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 smtClean="0"/>
              <a:t>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131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Program</a:t>
            </a:r>
            <a:endParaRPr kumimoji="1" lang="zh-CN" altLang="en-US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533400" y="533400"/>
            <a:ext cx="83058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 err="1">
                <a:solidFill>
                  <a:srgbClr val="000000"/>
                </a:solidFill>
              </a:rPr>
              <a:t>int</a:t>
            </a:r>
            <a:r>
              <a:rPr lang="en-US" altLang="zh-CN" sz="2600" dirty="0">
                <a:solidFill>
                  <a:srgbClr val="000000"/>
                </a:solidFill>
              </a:rPr>
              <a:t> main()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{</a:t>
            </a:r>
            <a:r>
              <a:rPr lang="en-US" altLang="zh-CN" sz="2600" dirty="0">
                <a:solidFill>
                  <a:srgbClr val="000000"/>
                </a:solidFill>
              </a:rPr>
              <a:t> </a:t>
            </a:r>
            <a:r>
              <a:rPr lang="en-US" altLang="zh-CN" sz="2600" dirty="0" err="1">
                <a:solidFill>
                  <a:srgbClr val="000000"/>
                </a:solidFill>
              </a:rPr>
              <a:t>int</a:t>
            </a:r>
            <a:r>
              <a:rPr lang="en-US" altLang="zh-CN" sz="2600" dirty="0">
                <a:solidFill>
                  <a:srgbClr val="000000"/>
                </a:solidFill>
              </a:rPr>
              <a:t> </a:t>
            </a:r>
            <a:r>
              <a:rPr lang="en-US" altLang="zh-CN" sz="2600" dirty="0" err="1">
                <a:solidFill>
                  <a:srgbClr val="000000"/>
                </a:solidFill>
              </a:rPr>
              <a:t>i,j</a:t>
            </a:r>
            <a:r>
              <a:rPr lang="en-US" altLang="zh-CN" sz="2600" dirty="0">
                <a:solidFill>
                  <a:srgbClr val="000000"/>
                </a:solidFill>
              </a:rPr>
              <a:t>; float sum,  float score[3][5];     </a:t>
            </a:r>
            <a:r>
              <a:rPr lang="en-US" altLang="zh-CN" sz="2600" dirty="0">
                <a:solidFill>
                  <a:srgbClr val="008000"/>
                </a:solidFill>
              </a:rPr>
              <a:t>/*Scores</a:t>
            </a:r>
            <a:r>
              <a:rPr lang="zh-CN" altLang="en-US" sz="2600" dirty="0">
                <a:solidFill>
                  <a:srgbClr val="008000"/>
                </a:solidFill>
              </a:rPr>
              <a:t>*</a:t>
            </a:r>
            <a:r>
              <a:rPr lang="en-US" altLang="zh-CN" sz="2600" dirty="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  float </a:t>
            </a:r>
            <a:r>
              <a:rPr lang="en-US" altLang="zh-CN" sz="2600" dirty="0" err="1">
                <a:solidFill>
                  <a:srgbClr val="000000"/>
                </a:solidFill>
              </a:rPr>
              <a:t>courseAverage</a:t>
            </a:r>
            <a:r>
              <a:rPr lang="en-US" altLang="zh-CN" sz="2600" dirty="0">
                <a:solidFill>
                  <a:srgbClr val="000000"/>
                </a:solidFill>
              </a:rPr>
              <a:t>[3];   </a:t>
            </a:r>
            <a:r>
              <a:rPr lang="en-US" altLang="zh-CN" sz="2600" dirty="0">
                <a:solidFill>
                  <a:srgbClr val="008000"/>
                </a:solidFill>
              </a:rPr>
              <a:t>/*average scores</a:t>
            </a:r>
            <a:r>
              <a:rPr lang="zh-CN" altLang="en-US" sz="2600" dirty="0">
                <a:solidFill>
                  <a:srgbClr val="008000"/>
                </a:solidFill>
              </a:rPr>
              <a:t>*</a:t>
            </a:r>
            <a:r>
              <a:rPr lang="en-US" altLang="zh-CN" sz="2600" dirty="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  </a:t>
            </a:r>
            <a:r>
              <a:rPr lang="en-US" altLang="zh-CN" sz="2600" dirty="0">
                <a:solidFill>
                  <a:srgbClr val="008000"/>
                </a:solidFill>
              </a:rPr>
              <a:t>/*Read scores one by one from the keyboard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  for(</a:t>
            </a:r>
            <a:r>
              <a:rPr lang="en-US" altLang="zh-CN" sz="2600" dirty="0" err="1">
                <a:solidFill>
                  <a:srgbClr val="000000"/>
                </a:solidFill>
              </a:rPr>
              <a:t>i</a:t>
            </a:r>
            <a:r>
              <a:rPr lang="en-US" altLang="zh-CN" sz="2600" dirty="0">
                <a:solidFill>
                  <a:srgbClr val="000000"/>
                </a:solidFill>
              </a:rPr>
              <a:t>=0;i&lt;3;i++)     </a:t>
            </a:r>
            <a:r>
              <a:rPr lang="en-US" altLang="zh-CN" sz="2600" dirty="0">
                <a:solidFill>
                  <a:srgbClr val="008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	for(j=0;j&lt;5;j++)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      </a:t>
            </a:r>
            <a:r>
              <a:rPr lang="en-US" altLang="zh-CN" sz="2600" dirty="0" err="1">
                <a:solidFill>
                  <a:srgbClr val="000000"/>
                </a:solidFill>
              </a:rPr>
              <a:t>scanf</a:t>
            </a:r>
            <a:r>
              <a:rPr lang="en-US" altLang="zh-CN" sz="2600" dirty="0">
                <a:solidFill>
                  <a:srgbClr val="000000"/>
                </a:solidFill>
              </a:rPr>
              <a:t>("%</a:t>
            </a:r>
            <a:r>
              <a:rPr lang="en-US" altLang="zh-CN" sz="2600" dirty="0" err="1">
                <a:solidFill>
                  <a:srgbClr val="000000"/>
                </a:solidFill>
              </a:rPr>
              <a:t>f",&amp;score</a:t>
            </a:r>
            <a:r>
              <a:rPr lang="en-US" altLang="zh-CN" sz="2600" dirty="0">
                <a:solidFill>
                  <a:srgbClr val="000000"/>
                </a:solidFill>
              </a:rPr>
              <a:t>[</a:t>
            </a:r>
            <a:r>
              <a:rPr lang="en-US" altLang="zh-CN" sz="2600" dirty="0" err="1">
                <a:solidFill>
                  <a:srgbClr val="000000"/>
                </a:solidFill>
              </a:rPr>
              <a:t>i</a:t>
            </a:r>
            <a:r>
              <a:rPr lang="en-US" altLang="zh-CN" sz="2600" dirty="0">
                <a:solidFill>
                  <a:srgbClr val="000000"/>
                </a:solidFill>
              </a:rPr>
              <a:t>][j]);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>
                <a:solidFill>
                  <a:srgbClr val="008000"/>
                </a:solidFill>
              </a:rPr>
              <a:t>/*Calculate every course</a:t>
            </a:r>
            <a:r>
              <a:rPr lang="zh-CN" altLang="en-US" sz="2600" dirty="0">
                <a:solidFill>
                  <a:srgbClr val="008000"/>
                </a:solidFill>
              </a:rPr>
              <a:t>*</a:t>
            </a:r>
            <a:r>
              <a:rPr lang="en-US" altLang="zh-CN" sz="2600" dirty="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  for(</a:t>
            </a:r>
            <a:r>
              <a:rPr lang="en-US" altLang="zh-CN" sz="2600" dirty="0" err="1"/>
              <a:t>i</a:t>
            </a:r>
            <a:r>
              <a:rPr lang="en-US" altLang="zh-CN" sz="2600" dirty="0"/>
              <a:t>=0;i&lt;3;i++)    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    	sum=0;             </a:t>
            </a:r>
            <a:r>
              <a:rPr lang="en-US" altLang="zh-CN" sz="2200" dirty="0">
                <a:solidFill>
                  <a:srgbClr val="008000"/>
                </a:solidFill>
              </a:rPr>
              <a:t>/*Initialization for each course*/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	for(j=0;j&lt;5;j++)   </a:t>
            </a:r>
            <a:r>
              <a:rPr lang="en-US" altLang="zh-CN" sz="2200" dirty="0">
                <a:solidFill>
                  <a:srgbClr val="008000"/>
                </a:solidFill>
              </a:rPr>
              <a:t>/*Count in all students*/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      		sum+=</a:t>
            </a:r>
            <a:r>
              <a:rPr lang="en-US" altLang="zh-CN" sz="2600" dirty="0">
                <a:solidFill>
                  <a:srgbClr val="FF0000"/>
                </a:solidFill>
              </a:rPr>
              <a:t>score[</a:t>
            </a:r>
            <a:r>
              <a:rPr lang="en-US" altLang="zh-CN" sz="2600" dirty="0" err="1">
                <a:solidFill>
                  <a:srgbClr val="FF0000"/>
                </a:solidFill>
              </a:rPr>
              <a:t>i</a:t>
            </a:r>
            <a:r>
              <a:rPr lang="en-US" altLang="zh-CN" sz="2600" dirty="0">
                <a:solidFill>
                  <a:srgbClr val="FF0000"/>
                </a:solidFill>
              </a:rPr>
              <a:t>][j]</a:t>
            </a:r>
            <a:r>
              <a:rPr lang="en-US" altLang="zh-CN" sz="2600" dirty="0"/>
              <a:t>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	</a:t>
            </a:r>
            <a:r>
              <a:rPr lang="en-US" altLang="zh-CN" sz="2600" dirty="0" err="1"/>
              <a:t>courseAverage</a:t>
            </a:r>
            <a:r>
              <a:rPr lang="en-US" altLang="zh-CN" sz="2600" dirty="0"/>
              <a:t>[</a:t>
            </a:r>
            <a:r>
              <a:rPr lang="en-US" altLang="zh-CN" sz="2600" dirty="0" err="1"/>
              <a:t>i</a:t>
            </a:r>
            <a:r>
              <a:rPr lang="en-US" altLang="zh-CN" sz="2600" dirty="0"/>
              <a:t>]=sum/5;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 dirty="0"/>
              <a:t>  }</a:t>
            </a:r>
            <a:endParaRPr lang="en-US" altLang="zh-CN" sz="2600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 dirty="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114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 pointers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638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		</a:t>
            </a:r>
            <a:r>
              <a:rPr lang="en-US" altLang="zh-CN" dirty="0" err="1">
                <a:ea typeface="宋体" panose="02010600030101010101" pitchFamily="2" charset="-122"/>
              </a:rPr>
              <a:t>int</a:t>
            </a:r>
            <a:r>
              <a:rPr lang="en-US" altLang="zh-CN" dirty="0">
                <a:ea typeface="宋体" panose="02010600030101010101" pitchFamily="2" charset="-122"/>
              </a:rPr>
              <a:t> quantity = </a:t>
            </a:r>
            <a:r>
              <a:rPr lang="en-US" altLang="zh-CN" dirty="0" smtClean="0">
                <a:ea typeface="宋体" panose="02010600030101010101" pitchFamily="2" charset="-122"/>
              </a:rPr>
              <a:t>1024;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lang="en-US" altLang="zh-CN" dirty="0">
                <a:ea typeface="宋体" panose="02010600030101010101" pitchFamily="2" charset="-122"/>
              </a:rPr>
              <a:t>Find a location for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</a:t>
            </a:r>
            <a:r>
              <a:rPr lang="en-US" altLang="zh-CN" dirty="0">
                <a:ea typeface="宋体" panose="02010600030101010101" pitchFamily="2" charset="-122"/>
              </a:rPr>
              <a:t> variable, with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i="1" dirty="0">
                <a:ea typeface="宋体" panose="02010600030101010101" pitchFamily="2" charset="-122"/>
              </a:rPr>
              <a:t>quantity </a:t>
            </a:r>
            <a:r>
              <a:rPr lang="en-US" altLang="zh-CN" dirty="0">
                <a:ea typeface="宋体" panose="02010600030101010101" pitchFamily="2" charset="-122"/>
              </a:rPr>
              <a:t>and puts the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value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1024 </a:t>
            </a:r>
            <a:r>
              <a:rPr lang="en-US" altLang="zh-CN" dirty="0">
                <a:ea typeface="宋体" panose="02010600030101010101" pitchFamily="2" charset="-122"/>
              </a:rPr>
              <a:t>in that location.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A computer identifies locations by their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addresses.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Each byte has a unique address represented by an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integer.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We may assign this integer to a variable and use it. </a:t>
            </a:r>
          </a:p>
          <a:p>
            <a:pPr marL="0" indent="0"/>
            <a:r>
              <a:rPr kumimoji="1" lang="en-US" altLang="zh-CN" dirty="0">
                <a:ea typeface="宋体" panose="02010600030101010101" pitchFamily="2" charset="-122"/>
              </a:rPr>
              <a:t>This variable is called a ‘pointer’, which points other object.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609600" y="3657600"/>
            <a:ext cx="342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Verdana" panose="020B0604030504040204" pitchFamily="34" charset="0"/>
              </a:rPr>
              <a:t>Memory Cell (byte)</a:t>
            </a:r>
          </a:p>
        </p:txBody>
      </p:sp>
      <p:graphicFrame>
        <p:nvGraphicFramePr>
          <p:cNvPr id="5" name="Group 71"/>
          <p:cNvGraphicFramePr>
            <a:graphicFrameLocks/>
          </p:cNvGraphicFramePr>
          <p:nvPr/>
        </p:nvGraphicFramePr>
        <p:xfrm>
          <a:off x="1066800" y="4135438"/>
          <a:ext cx="2159000" cy="2646364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0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3276600" y="41148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0</a:t>
            </a:r>
          </a:p>
        </p:txBody>
      </p:sp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3276600" y="4648200"/>
            <a:ext cx="37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1</a:t>
            </a:r>
          </a:p>
        </p:txBody>
      </p:sp>
      <p:sp>
        <p:nvSpPr>
          <p:cNvPr id="10" name="Rectangle 65"/>
          <p:cNvSpPr>
            <a:spLocks noChangeArrowheads="1"/>
          </p:cNvSpPr>
          <p:nvPr/>
        </p:nvSpPr>
        <p:spPr bwMode="auto">
          <a:xfrm>
            <a:off x="3352800" y="51054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1" name="Rectangle 66"/>
          <p:cNvSpPr>
            <a:spLocks noChangeArrowheads="1"/>
          </p:cNvSpPr>
          <p:nvPr/>
        </p:nvSpPr>
        <p:spPr bwMode="auto">
          <a:xfrm>
            <a:off x="3352800" y="57912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3" name="Rectangle 68"/>
          <p:cNvSpPr>
            <a:spLocks noChangeArrowheads="1"/>
          </p:cNvSpPr>
          <p:nvPr/>
        </p:nvSpPr>
        <p:spPr bwMode="auto">
          <a:xfrm>
            <a:off x="3276600" y="6324600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0">
                <a:latin typeface="Verdana" panose="020B0604030504040204" pitchFamily="34" charset="0"/>
              </a:rPr>
              <a:t>2</a:t>
            </a:r>
            <a:r>
              <a:rPr lang="en-US" altLang="zh-CN" b="0" baseline="30000">
                <a:latin typeface="Verdana" panose="020B0604030504040204" pitchFamily="34" charset="0"/>
              </a:rPr>
              <a:t>32</a:t>
            </a:r>
            <a:r>
              <a:rPr lang="en-US" altLang="zh-CN" b="0">
                <a:latin typeface="Verdana" panose="020B0604030504040204" pitchFamily="34" charset="0"/>
              </a:rPr>
              <a:t>-1</a:t>
            </a: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2971800" y="914400"/>
            <a:ext cx="5334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椭圆 14"/>
          <p:cNvSpPr>
            <a:spLocks noChangeArrowheads="1"/>
          </p:cNvSpPr>
          <p:nvPr/>
        </p:nvSpPr>
        <p:spPr bwMode="auto">
          <a:xfrm>
            <a:off x="3505200" y="914400"/>
            <a:ext cx="12192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椭圆 15"/>
          <p:cNvSpPr>
            <a:spLocks noChangeArrowheads="1"/>
          </p:cNvSpPr>
          <p:nvPr/>
        </p:nvSpPr>
        <p:spPr bwMode="auto">
          <a:xfrm>
            <a:off x="4876800" y="914400"/>
            <a:ext cx="8382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828800" y="464820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smtClean="0"/>
              <a:t>1024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8" name="椭圆 17"/>
          <p:cNvSpPr>
            <a:spLocks noChangeArrowheads="1"/>
          </p:cNvSpPr>
          <p:nvPr/>
        </p:nvSpPr>
        <p:spPr bwMode="auto">
          <a:xfrm>
            <a:off x="3200400" y="4648200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828800" y="57102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1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066800" y="5715000"/>
            <a:ext cx="2133600" cy="533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直线箭头连接符 21"/>
          <p:cNvCxnSpPr>
            <a:cxnSpLocks noChangeShapeType="1"/>
            <a:endCxn id="18" idx="2"/>
          </p:cNvCxnSpPr>
          <p:nvPr/>
        </p:nvCxnSpPr>
        <p:spPr bwMode="auto">
          <a:xfrm flipH="1" flipV="1">
            <a:off x="3200400" y="4876800"/>
            <a:ext cx="3200400" cy="914400"/>
          </a:xfrm>
          <a:prstGeom prst="straightConnector1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02E-6 -2.59079E-6 L 0.48143 0.000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72" y="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294E-6 3.06731E-6 L 0.46651 -0.0055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2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/>
      <p:bldP spid="19" grpId="1"/>
      <p:bldP spid="20" grpId="0" animBg="1"/>
      <p:bldP spid="20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Exercise </a:t>
            </a:r>
            <a:endParaRPr kumimoji="1" lang="zh-CN" altLang="en-US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Write a program to multiply two matrices. The column number of a equals the row number of b. </a:t>
            </a: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619250" y="1816100"/>
            <a:ext cx="5562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>
                <a:solidFill>
                  <a:schemeClr val="tx1"/>
                </a:solidFill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</a:rPr>
              <a:t>= [1 2 3   </a:t>
            </a:r>
            <a:r>
              <a:rPr lang="en-US" altLang="zh-CN" sz="2800" i="1">
                <a:solidFill>
                  <a:schemeClr val="tx1"/>
                </a:solidFill>
              </a:rPr>
              <a:t>B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</a:rPr>
              <a:t>= [1  2  3 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</a:rPr>
              <a:t>    4 5 6]      5  6  7  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</a:rPr>
              <a:t>			 9 10 11 12]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52600" y="4953000"/>
            <a:ext cx="3735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</a:rPr>
              <a:t>C[i,j]+=A[i][k]*B[k][j];</a:t>
            </a:r>
            <a:endParaRPr lang="zh-CN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581150" y="3270250"/>
          <a:ext cx="11620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公式" r:id="rId3" imgW="495300" imgH="165100" progId="Equation.3">
                  <p:embed/>
                </p:oleObj>
              </mc:Choice>
              <mc:Fallback>
                <p:oleObj name="公式" r:id="rId3" imgW="495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3270250"/>
                        <a:ext cx="11620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371600" y="3619500"/>
          <a:ext cx="24447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公式" r:id="rId5" imgW="838200" imgH="457200" progId="Equation.3">
                  <p:embed/>
                </p:oleObj>
              </mc:Choice>
              <mc:Fallback>
                <p:oleObj name="公式" r:id="rId5" imgW="83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19500"/>
                        <a:ext cx="24447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13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do we need 2D arrays</a:t>
            </a:r>
            <a:endParaRPr kumimoji="1" lang="zh-CN" altLang="en-US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Many data are organized as rows by columns such as matrices, digital images, and Excel worksheets (data table in a relational database).  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The data structure for these data can be naturally chosen as 2D arrays. </a:t>
            </a:r>
          </a:p>
          <a:p>
            <a:pPr lvl="1"/>
            <a:endParaRPr kumimoji="1" lang="en-US" altLang="zh-CN">
              <a:ea typeface="宋体" panose="02010600030101010101" pitchFamily="2" charset="-122"/>
            </a:endParaRPr>
          </a:p>
          <a:p>
            <a:r>
              <a:rPr kumimoji="1" lang="en-US" altLang="zh-CN">
                <a:ea typeface="宋体" panose="02010600030101010101" pitchFamily="2" charset="-122"/>
              </a:rPr>
              <a:t>Easily and naturally  access elements by indices, and more importantly 2D arrays have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direct</a:t>
            </a:r>
            <a:r>
              <a:rPr kumimoji="1" lang="en-US" altLang="zh-CN">
                <a:ea typeface="宋体" panose="02010600030101010101" pitchFamily="2" charset="-122"/>
              </a:rPr>
              <a:t> access to rows.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arr[i] or *(arr + i)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ea typeface="宋体" panose="02010600030101010101" pitchFamily="2" charset="-122"/>
              </a:rPr>
              <a:t>	</a:t>
            </a:r>
            <a:endParaRPr kumimoji="1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913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Pointers and 2D Arrays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763000" cy="5638800"/>
          </a:xfrm>
        </p:spPr>
        <p:txBody>
          <a:bodyPr/>
          <a:lstStyle/>
          <a:p>
            <a:r>
              <a:rPr kumimoji="1" lang="en-US" altLang="zh-CN">
                <a:ea typeface="宋体" panose="02010600030101010101" pitchFamily="2" charset="-122"/>
              </a:rPr>
              <a:t>Pointer/address and 1D array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Array name iArr_1D is the address of the first element (initial address)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iArr_1D can be assigned to a pointer with the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kumimoji="1" lang="en-US" altLang="zh-CN">
                <a:ea typeface="宋体" panose="02010600030101010101" pitchFamily="2" charset="-122"/>
              </a:rPr>
              <a:t> of element.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iArr_1D + i means offset </a:t>
            </a:r>
            <a:r>
              <a:rPr kumimoji="1"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 element </a:t>
            </a:r>
            <a:r>
              <a:rPr kumimoji="1" lang="en-US" altLang="zh-CN">
                <a:ea typeface="宋体" panose="02010600030101010101" pitchFamily="2" charset="-122"/>
              </a:rPr>
              <a:t>ahead of the initial. </a:t>
            </a:r>
          </a:p>
          <a:p>
            <a:pPr lvl="1"/>
            <a:r>
              <a:rPr kumimoji="1" lang="en-US" altLang="zh-CN">
                <a:ea typeface="宋体" panose="02010600030101010101" pitchFamily="2" charset="-122"/>
              </a:rPr>
              <a:t>*(iArr_1D +i) access the element  </a:t>
            </a: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8142288" y="2860675"/>
            <a:ext cx="925512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[ 0 ]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[ 1 ]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[ 2 ]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[ 3 ]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a [ 4 ]</a:t>
            </a: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791200" y="26320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a</a:t>
            </a:r>
          </a:p>
        </p:txBody>
      </p:sp>
      <p:grpSp>
        <p:nvGrpSpPr>
          <p:cNvPr id="6" name="组 5"/>
          <p:cNvGrpSpPr>
            <a:grpSpLocks/>
          </p:cNvGrpSpPr>
          <p:nvPr/>
        </p:nvGrpSpPr>
        <p:grpSpPr bwMode="auto">
          <a:xfrm>
            <a:off x="6616700" y="2590800"/>
            <a:ext cx="1609725" cy="2632075"/>
            <a:chOff x="6615987" y="3311525"/>
            <a:chExt cx="1609725" cy="2632075"/>
          </a:xfrm>
        </p:grpSpPr>
        <p:sp>
          <p:nvSpPr>
            <p:cNvPr id="13332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333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4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5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6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7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8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13339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13340" name="文本框 14"/>
            <p:cNvSpPr txBox="1">
              <a:spLocks noChangeArrowheads="1"/>
            </p:cNvSpPr>
            <p:nvPr/>
          </p:nvSpPr>
          <p:spPr bwMode="auto">
            <a:xfrm>
              <a:off x="7315200" y="369770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1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41" name="文本框 15"/>
            <p:cNvSpPr txBox="1">
              <a:spLocks noChangeArrowheads="1"/>
            </p:cNvSpPr>
            <p:nvPr/>
          </p:nvSpPr>
          <p:spPr bwMode="auto">
            <a:xfrm>
              <a:off x="7315200" y="4038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2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42" name="文本框 16"/>
            <p:cNvSpPr txBox="1">
              <a:spLocks noChangeArrowheads="1"/>
            </p:cNvSpPr>
            <p:nvPr/>
          </p:nvSpPr>
          <p:spPr bwMode="auto">
            <a:xfrm>
              <a:off x="7315200" y="4419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3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43" name="文本框 17"/>
            <p:cNvSpPr txBox="1">
              <a:spLocks noChangeArrowheads="1"/>
            </p:cNvSpPr>
            <p:nvPr/>
          </p:nvSpPr>
          <p:spPr bwMode="auto">
            <a:xfrm>
              <a:off x="7315200" y="48006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44" name="文本框 18"/>
            <p:cNvSpPr txBox="1">
              <a:spLocks noChangeArrowheads="1"/>
            </p:cNvSpPr>
            <p:nvPr/>
          </p:nvSpPr>
          <p:spPr bwMode="auto">
            <a:xfrm>
              <a:off x="7315200" y="5257800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5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grpSp>
        <p:nvGrpSpPr>
          <p:cNvPr id="20" name="组 19"/>
          <p:cNvGrpSpPr>
            <a:grpSpLocks/>
          </p:cNvGrpSpPr>
          <p:nvPr/>
        </p:nvGrpSpPr>
        <p:grpSpPr bwMode="auto">
          <a:xfrm>
            <a:off x="5405438" y="2936875"/>
            <a:ext cx="1300162" cy="1905000"/>
            <a:chOff x="5405319" y="3657600"/>
            <a:chExt cx="1300281" cy="1905000"/>
          </a:xfrm>
        </p:grpSpPr>
        <p:sp>
          <p:nvSpPr>
            <p:cNvPr id="13327" name="文本框 20"/>
            <p:cNvSpPr txBox="1">
              <a:spLocks noChangeArrowheads="1"/>
            </p:cNvSpPr>
            <p:nvPr/>
          </p:nvSpPr>
          <p:spPr bwMode="auto">
            <a:xfrm>
              <a:off x="5456603" y="3657600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28" name="文本框 21"/>
            <p:cNvSpPr txBox="1">
              <a:spLocks noChangeArrowheads="1"/>
            </p:cNvSpPr>
            <p:nvPr/>
          </p:nvSpPr>
          <p:spPr bwMode="auto">
            <a:xfrm>
              <a:off x="5405319" y="4050268"/>
              <a:ext cx="13002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0x0012F7C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29" name="文本框 22"/>
            <p:cNvSpPr txBox="1">
              <a:spLocks noChangeArrowheads="1"/>
            </p:cNvSpPr>
            <p:nvPr/>
          </p:nvSpPr>
          <p:spPr bwMode="auto">
            <a:xfrm>
              <a:off x="5456603" y="4431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0x0012F80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30" name="文本框 23"/>
            <p:cNvSpPr txBox="1">
              <a:spLocks noChangeArrowheads="1"/>
            </p:cNvSpPr>
            <p:nvPr/>
          </p:nvSpPr>
          <p:spPr bwMode="auto">
            <a:xfrm>
              <a:off x="5456603" y="4812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0x0012F84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3331" name="文本框 24"/>
            <p:cNvSpPr txBox="1">
              <a:spLocks noChangeArrowheads="1"/>
            </p:cNvSpPr>
            <p:nvPr/>
          </p:nvSpPr>
          <p:spPr bwMode="auto">
            <a:xfrm>
              <a:off x="5410200" y="5193268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0x0012F88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629400" y="529907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6827838" y="5299075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0x0012F78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5410200" y="5299075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0x0012F74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8229600" y="5216525"/>
            <a:ext cx="438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>
                <a:solidFill>
                  <a:schemeClr val="tx1"/>
                </a:solidFill>
              </a:rPr>
              <a:t>pi</a:t>
            </a: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>
            <a:off x="4572000" y="3060700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308100" y="2971800"/>
            <a:ext cx="27305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a[5]={1,2,3,4,5};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int *pi 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pi+3;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/>
              <a:t>*(pi+3) </a:t>
            </a:r>
            <a:r>
              <a:rPr kumimoji="1" lang="en-US" altLang="zh-CN">
                <a:sym typeface="Wingdings" panose="05000000000000000000" pitchFamily="2" charset="2"/>
              </a:rPr>
              <a:t> pi[3]</a:t>
            </a:r>
            <a:r>
              <a:rPr kumimoji="1" lang="en-US" altLang="zh-CN"/>
              <a:t> </a:t>
            </a:r>
          </a:p>
        </p:txBody>
      </p:sp>
      <p:sp>
        <p:nvSpPr>
          <p:cNvPr id="32" name="椭圆 31"/>
          <p:cNvSpPr>
            <a:spLocks noChangeArrowheads="1"/>
          </p:cNvSpPr>
          <p:nvPr/>
        </p:nvSpPr>
        <p:spPr bwMode="auto">
          <a:xfrm>
            <a:off x="7315200" y="4114800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63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00209 0.1601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00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6" grpId="0" animBg="1"/>
      <p:bldP spid="27" grpId="0"/>
      <p:bldP spid="28" grpId="0"/>
      <p:bldP spid="29" grpId="0"/>
      <p:bldP spid="30" grpId="0" animBg="1"/>
      <p:bldP spid="30" grpId="1" animBg="1"/>
      <p:bldP spid="31" grpId="0"/>
      <p:bldP spid="3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Pointer to </a:t>
            </a:r>
            <a:r>
              <a:rPr kumimoji="1" lang="en-US" altLang="zh-CN" dirty="0" smtClean="0"/>
              <a:t>array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35814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Address to a </a:t>
            </a:r>
            <a:r>
              <a:rPr kumimoji="1" lang="en-US" altLang="zh-CN" dirty="0">
                <a:solidFill>
                  <a:srgbClr val="0000FF"/>
                </a:solidFill>
                <a:ea typeface="宋体" panose="02010600030101010101" pitchFamily="2" charset="-122"/>
              </a:rPr>
              <a:t>1D array</a:t>
            </a:r>
          </a:p>
          <a:p>
            <a:pPr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[2][3</a:t>
            </a:r>
            <a:r>
              <a:rPr kumimoji="1" lang="en-US" altLang="zh-CN" dirty="0" smtClean="0">
                <a:ea typeface="宋体" panose="02010600030101010101" pitchFamily="2" charset="-122"/>
              </a:rPr>
              <a:t>], *p;</a:t>
            </a: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 </a:t>
            </a:r>
            <a:r>
              <a:rPr kumimoji="1" lang="en-US" altLang="zh-CN" dirty="0">
                <a:ea typeface="宋体" panose="02010600030101010101" pitchFamily="2" charset="-122"/>
              </a:rPr>
              <a:t> p  =   &amp;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[0][1] ; </a:t>
            </a:r>
          </a:p>
          <a:p>
            <a:pPr marL="0" indent="0"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   </a:t>
            </a:r>
            <a:r>
              <a:rPr kumimoji="1" lang="en-US" altLang="zh-CN" dirty="0" smtClean="0">
                <a:ea typeface="宋体" panose="02010600030101010101" pitchFamily="2" charset="-122"/>
              </a:rPr>
              <a:t>  </a:t>
            </a:r>
            <a:r>
              <a:rPr kumimoji="1" lang="en-US" altLang="zh-CN" dirty="0">
                <a:ea typeface="宋体" panose="02010600030101010101" pitchFamily="2" charset="-122"/>
              </a:rPr>
              <a:t>p  =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[1]+</a:t>
            </a:r>
            <a:r>
              <a:rPr kumimoji="1" lang="en-US" altLang="zh-CN" dirty="0" smtClean="0">
                <a:ea typeface="宋体" panose="02010600030101010101" pitchFamily="2" charset="-122"/>
              </a:rPr>
              <a:t>2;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&amp;*(</a:t>
            </a:r>
            <a:r>
              <a:rPr kumimoji="1" lang="en-US" altLang="zh-CN" dirty="0" err="1">
                <a:ea typeface="宋体" panose="02010600030101010101" pitchFamily="2" charset="-122"/>
              </a:rPr>
              <a:t>arr+i</a:t>
            </a:r>
            <a:r>
              <a:rPr kumimoji="1" lang="en-US" altLang="zh-CN" dirty="0">
                <a:ea typeface="宋体" panose="02010600030101010101" pitchFamily="2" charset="-122"/>
              </a:rPr>
              <a:t>),  &amp;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]</a:t>
            </a: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 </a:t>
            </a:r>
            <a:r>
              <a:rPr kumimoji="1"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kumimoji="1"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* p = </a:t>
            </a:r>
            <a:r>
              <a:rPr kumimoji="1" lang="en-US" altLang="zh-CN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arr</a:t>
            </a:r>
            <a:r>
              <a:rPr kumimoji="1"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 + </a:t>
            </a:r>
            <a:r>
              <a:rPr kumimoji="1" lang="en-US" altLang="zh-CN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i</a:t>
            </a:r>
            <a:r>
              <a:rPr kumimoji="1"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;  ??</a:t>
            </a:r>
          </a:p>
          <a:p>
            <a:pPr marL="0" indent="0">
              <a:buNone/>
            </a:pPr>
            <a:r>
              <a:rPr kumimoji="1" lang="en-US" altLang="zh-CN" dirty="0" smtClean="0">
                <a:ea typeface="宋体" panose="02010600030101010101" pitchFamily="2" charset="-122"/>
              </a:rPr>
              <a:t>  </a:t>
            </a:r>
          </a:p>
          <a:p>
            <a:r>
              <a:rPr kumimoji="1" lang="en-US" altLang="zh-CN" dirty="0" smtClean="0">
                <a:ea typeface="宋体" panose="02010600030101010101" pitchFamily="2" charset="-122"/>
              </a:rPr>
              <a:t>Declare </a:t>
            </a:r>
            <a:r>
              <a:rPr kumimoji="1" lang="en-US" altLang="zh-CN" dirty="0">
                <a:ea typeface="宋体" panose="02010600030101010101" pitchFamily="2" charset="-122"/>
              </a:rPr>
              <a:t>a pointer to a </a:t>
            </a:r>
            <a:r>
              <a:rPr kumimoji="1"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2D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array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i="1" dirty="0" smtClean="0">
                <a:ea typeface="宋体" panose="02010600030101010101" pitchFamily="2" charset="-122"/>
              </a:rPr>
              <a:t>  </a:t>
            </a:r>
            <a:r>
              <a:rPr kumimoji="1" lang="en-US" altLang="zh-CN" i="1" dirty="0" err="1" smtClean="0">
                <a:ea typeface="宋体" panose="02010600030101010101" pitchFamily="2" charset="-122"/>
              </a:rPr>
              <a:t>type_name</a:t>
            </a:r>
            <a:r>
              <a:rPr kumimoji="1" lang="en-US" altLang="zh-CN" i="1" dirty="0" smtClean="0"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ea typeface="宋体" panose="02010600030101010101" pitchFamily="2" charset="-122"/>
              </a:rPr>
              <a:t>(*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r>
              <a:rPr kumimoji="1" lang="en-US" altLang="zh-CN" i="1" dirty="0">
                <a:ea typeface="宋体" panose="02010600030101010101" pitchFamily="2" charset="-122"/>
              </a:rPr>
              <a:t>)[</a:t>
            </a:r>
            <a:r>
              <a:rPr kumimoji="1" lang="en-US" altLang="zh-CN" i="1" dirty="0" err="1">
                <a:ea typeface="宋体" panose="02010600030101010101" pitchFamily="2" charset="-122"/>
              </a:rPr>
              <a:t>column_size</a:t>
            </a:r>
            <a:r>
              <a:rPr kumimoji="1" lang="en-US" altLang="zh-CN" i="1" dirty="0">
                <a:ea typeface="宋体" panose="02010600030101010101" pitchFamily="2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Examples: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[2][3]</a:t>
            </a:r>
            <a:r>
              <a:rPr kumimoji="1" lang="en-US" altLang="zh-CN" dirty="0" smtClean="0">
                <a:ea typeface="宋体" panose="02010600030101010101" pitchFamily="2" charset="-122"/>
              </a:rPr>
              <a:t>;</a:t>
            </a: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(*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)[3] =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83">
            <a:extLst>
              <a:ext uri="{FF2B5EF4-FFF2-40B4-BE49-F238E27FC236}">
                <a16:creationId xmlns="" xmlns:a16="http://schemas.microsoft.com/office/drawing/2014/main" id="{7C25D8B5-447A-4223-9FDA-34C72FF95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040077"/>
              </p:ext>
            </p:extLst>
          </p:nvPr>
        </p:nvGraphicFramePr>
        <p:xfrm>
          <a:off x="5076056" y="2060848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84">
            <a:extLst>
              <a:ext uri="{FF2B5EF4-FFF2-40B4-BE49-F238E27FC236}">
                <a16:creationId xmlns="" xmlns:a16="http://schemas.microsoft.com/office/drawing/2014/main" id="{5C883E4A-E453-4666-936A-7C2BDD9ED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237720"/>
              </p:ext>
            </p:extLst>
          </p:nvPr>
        </p:nvGraphicFramePr>
        <p:xfrm>
          <a:off x="5063356" y="2772047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 Box 80">
            <a:extLst>
              <a:ext uri="{FF2B5EF4-FFF2-40B4-BE49-F238E27FC236}">
                <a16:creationId xmlns="" xmlns:a16="http://schemas.microsoft.com/office/drawing/2014/main" id="{8F9F267E-FFA9-4417-A5D9-06E3AE33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818" y="2833613"/>
            <a:ext cx="3935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[1][0] </a:t>
            </a: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[1][1]  </a:t>
            </a: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[1][2]</a:t>
            </a:r>
          </a:p>
        </p:txBody>
      </p:sp>
      <p:sp>
        <p:nvSpPr>
          <p:cNvPr id="7" name="矩形 54">
            <a:extLst>
              <a:ext uri="{FF2B5EF4-FFF2-40B4-BE49-F238E27FC236}">
                <a16:creationId xmlns="" xmlns:a16="http://schemas.microsoft.com/office/drawing/2014/main" id="{AC078F1E-5085-494E-AD59-423CBFC93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229" y="2076724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[0][0]</a:t>
            </a:r>
          </a:p>
        </p:txBody>
      </p:sp>
      <p:sp>
        <p:nvSpPr>
          <p:cNvPr id="8" name="矩形 55">
            <a:extLst>
              <a:ext uri="{FF2B5EF4-FFF2-40B4-BE49-F238E27FC236}">
                <a16:creationId xmlns="" xmlns:a16="http://schemas.microsoft.com/office/drawing/2014/main" id="{35E6BAAE-40D8-43AB-B685-1AF0FC19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218" y="2121321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[0][1]</a:t>
            </a:r>
          </a:p>
        </p:txBody>
      </p:sp>
      <p:sp>
        <p:nvSpPr>
          <p:cNvPr id="9" name="矩形 56">
            <a:extLst>
              <a:ext uri="{FF2B5EF4-FFF2-40B4-BE49-F238E27FC236}">
                <a16:creationId xmlns="" xmlns:a16="http://schemas.microsoft.com/office/drawing/2014/main" id="{EE8E6B9F-D2E1-4051-9711-1A912F9B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7794" y="2097361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[0][2]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FCFF095C-5433-4C9A-9DE0-D996B11C07CC}"/>
              </a:ext>
            </a:extLst>
          </p:cNvPr>
          <p:cNvCxnSpPr/>
          <p:nvPr/>
        </p:nvCxnSpPr>
        <p:spPr bwMode="auto">
          <a:xfrm>
            <a:off x="5043229" y="1678260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0BE908C-6D4C-4856-88C5-9359892898C2}"/>
              </a:ext>
            </a:extLst>
          </p:cNvPr>
          <p:cNvCxnSpPr/>
          <p:nvPr/>
        </p:nvCxnSpPr>
        <p:spPr bwMode="auto">
          <a:xfrm>
            <a:off x="9005629" y="1678260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5B4CCC69-5D6C-4F09-9E24-4D2F0495CDB2}"/>
              </a:ext>
            </a:extLst>
          </p:cNvPr>
          <p:cNvCxnSpPr/>
          <p:nvPr/>
        </p:nvCxnSpPr>
        <p:spPr bwMode="auto">
          <a:xfrm>
            <a:off x="5043229" y="1830660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546BF767-3BD3-4F4C-A7CC-8EA30AA034AA}"/>
              </a:ext>
            </a:extLst>
          </p:cNvPr>
          <p:cNvCxnSpPr/>
          <p:nvPr/>
        </p:nvCxnSpPr>
        <p:spPr bwMode="auto">
          <a:xfrm>
            <a:off x="7862629" y="1830660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E159A52-7B89-4753-A275-29DA96345187}"/>
              </a:ext>
            </a:extLst>
          </p:cNvPr>
          <p:cNvSpPr/>
          <p:nvPr/>
        </p:nvSpPr>
        <p:spPr>
          <a:xfrm>
            <a:off x="6432086" y="1525860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r>
              <a:rPr lang="en-US" altLang="zh-CN" sz="2400" dirty="0"/>
              <a:t>[0]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B61BCA95-F6A6-4389-8684-2446F389769C}"/>
              </a:ext>
            </a:extLst>
          </p:cNvPr>
          <p:cNvCxnSpPr/>
          <p:nvPr/>
        </p:nvCxnSpPr>
        <p:spPr bwMode="auto">
          <a:xfrm>
            <a:off x="5043229" y="3426395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4FC2E856-B64E-44CB-B118-C0F473E20F3A}"/>
              </a:ext>
            </a:extLst>
          </p:cNvPr>
          <p:cNvCxnSpPr/>
          <p:nvPr/>
        </p:nvCxnSpPr>
        <p:spPr bwMode="auto">
          <a:xfrm>
            <a:off x="9005629" y="3426395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C285029-BD92-41F2-9CCC-E9035BC589D5}"/>
              </a:ext>
            </a:extLst>
          </p:cNvPr>
          <p:cNvCxnSpPr/>
          <p:nvPr/>
        </p:nvCxnSpPr>
        <p:spPr bwMode="auto">
          <a:xfrm>
            <a:off x="5043229" y="3578795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DEA033C-9E03-4B6A-B549-5E15EE310C18}"/>
              </a:ext>
            </a:extLst>
          </p:cNvPr>
          <p:cNvCxnSpPr/>
          <p:nvPr/>
        </p:nvCxnSpPr>
        <p:spPr bwMode="auto">
          <a:xfrm>
            <a:off x="7862629" y="3578795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51C1ACA-1499-4559-B90C-2F4C5BCF272E}"/>
              </a:ext>
            </a:extLst>
          </p:cNvPr>
          <p:cNvSpPr/>
          <p:nvPr/>
        </p:nvSpPr>
        <p:spPr>
          <a:xfrm>
            <a:off x="6432085" y="3273995"/>
            <a:ext cx="973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r>
              <a:rPr lang="en-US" altLang="zh-CN" sz="2400" dirty="0"/>
              <a:t>[1]</a:t>
            </a:r>
          </a:p>
        </p:txBody>
      </p:sp>
      <p:sp>
        <p:nvSpPr>
          <p:cNvPr id="23" name="AutoShape 24">
            <a:extLst>
              <a:ext uri="{FF2B5EF4-FFF2-40B4-BE49-F238E27FC236}">
                <a16:creationId xmlns="" xmlns:a16="http://schemas.microsoft.com/office/drawing/2014/main" id="{71A9D5FC-28EA-47DF-B0DB-89457851943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68196" y="1388393"/>
            <a:ext cx="347365" cy="165100"/>
          </a:xfrm>
          <a:prstGeom prst="rightArrow">
            <a:avLst>
              <a:gd name="adj1" fmla="val 66659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5" name="AutoShape 24">
            <a:extLst>
              <a:ext uri="{FF2B5EF4-FFF2-40B4-BE49-F238E27FC236}">
                <a16:creationId xmlns="" xmlns:a16="http://schemas.microsoft.com/office/drawing/2014/main" id="{D3480F4E-E2C7-43C7-A124-8114EF794B0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80897" y="3860427"/>
            <a:ext cx="347365" cy="165100"/>
          </a:xfrm>
          <a:prstGeom prst="rightArrow">
            <a:avLst>
              <a:gd name="adj1" fmla="val 66659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2D2A170-A352-452D-92AB-7DAC19C18CD5}"/>
              </a:ext>
            </a:extLst>
          </p:cNvPr>
          <p:cNvSpPr/>
          <p:nvPr/>
        </p:nvSpPr>
        <p:spPr>
          <a:xfrm>
            <a:off x="6643429" y="835595"/>
            <a:ext cx="596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endParaRPr lang="en-US" altLang="zh-CN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64BD5790-FC16-4AD6-9A7F-214B14FEFAE3}"/>
              </a:ext>
            </a:extLst>
          </p:cNvPr>
          <p:cNvSpPr/>
          <p:nvPr/>
        </p:nvSpPr>
        <p:spPr>
          <a:xfrm>
            <a:off x="6491029" y="4035995"/>
            <a:ext cx="947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/>
              <a:t>arr+1</a:t>
            </a:r>
          </a:p>
        </p:txBody>
      </p:sp>
    </p:spTree>
    <p:extLst>
      <p:ext uri="{BB962C8B-B14F-4D97-AF65-F5344CB8AC3E}">
        <p14:creationId xmlns:p14="http://schemas.microsoft.com/office/powerpoint/2010/main" val="384469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0209 0.0935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6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0209 0.0935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Pointer to a </a:t>
            </a:r>
            <a:r>
              <a:rPr kumimoji="1" lang="en-US" altLang="zh-CN" dirty="0" smtClean="0"/>
              <a:t>2D </a:t>
            </a:r>
            <a:r>
              <a:rPr kumimoji="1" lang="en-US" altLang="zh-CN" dirty="0"/>
              <a:t>array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Declare a pointer to a 1D array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i="1" dirty="0" err="1">
                <a:ea typeface="宋体" panose="02010600030101010101" pitchFamily="2" charset="-122"/>
              </a:rPr>
              <a:t>type_name</a:t>
            </a:r>
            <a:r>
              <a:rPr kumimoji="1" lang="en-US" altLang="zh-CN" i="1" dirty="0">
                <a:ea typeface="宋体" panose="02010600030101010101" pitchFamily="2" charset="-122"/>
              </a:rPr>
              <a:t> (*</a:t>
            </a:r>
            <a:r>
              <a:rPr kumimoji="1" lang="en-US" altLang="zh-CN" i="1" dirty="0" err="1">
                <a:ea typeface="宋体" panose="02010600030101010101" pitchFamily="2" charset="-122"/>
              </a:rPr>
              <a:t>pointer_name</a:t>
            </a:r>
            <a:r>
              <a:rPr kumimoji="1" lang="en-US" altLang="zh-CN" i="1" dirty="0">
                <a:ea typeface="宋体" panose="02010600030101010101" pitchFamily="2" charset="-122"/>
              </a:rPr>
              <a:t>)[</a:t>
            </a:r>
            <a:r>
              <a:rPr kumimoji="1" lang="en-US" altLang="zh-CN" i="1" dirty="0" err="1">
                <a:ea typeface="宋体" panose="02010600030101010101" pitchFamily="2" charset="-122"/>
              </a:rPr>
              <a:t>column_size</a:t>
            </a:r>
            <a:r>
              <a:rPr kumimoji="1" lang="en-US" altLang="zh-CN" i="1" dirty="0">
                <a:ea typeface="宋体" panose="02010600030101010101" pitchFamily="2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Examples: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[2][3];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(*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)[3] = </a:t>
            </a:r>
            <a:r>
              <a:rPr kumimoji="1" lang="en-US" altLang="zh-CN" dirty="0" err="1">
                <a:ea typeface="宋体" panose="02010600030101010101" pitchFamily="2" charset="-122"/>
              </a:rPr>
              <a:t>arr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(*pRow_1)[3] = arr+1;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 +1(What’s the type?)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[1] (What’s the type?)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[1]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*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 + 1 (What’s the type?) 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(*</a:t>
            </a:r>
            <a:r>
              <a:rPr kumimoji="1" lang="en-US" altLang="zh-CN" dirty="0" err="1">
                <a:ea typeface="宋体" panose="02010600030101010101" pitchFamily="2" charset="-122"/>
              </a:rPr>
              <a:t>pRow</a:t>
            </a:r>
            <a:r>
              <a:rPr kumimoji="1" lang="en-US" altLang="zh-CN" dirty="0">
                <a:ea typeface="宋体" panose="02010600030101010101" pitchFamily="2" charset="-122"/>
              </a:rPr>
              <a:t>)[1] (What’s the value?)</a:t>
            </a:r>
          </a:p>
          <a:p>
            <a:pPr>
              <a:buFont typeface="Wingdings" panose="05000000000000000000" pitchFamily="2" charset="2"/>
              <a:buNone/>
            </a:pPr>
            <a:endParaRPr kumimoji="1" lang="zh-CN" altLang="en-US" dirty="0">
              <a:ea typeface="宋体" panose="02010600030101010101" pitchFamily="2" charset="-122"/>
            </a:endParaRPr>
          </a:p>
        </p:txBody>
      </p:sp>
      <p:graphicFrame>
        <p:nvGraphicFramePr>
          <p:cNvPr id="4" name="Group 83">
            <a:extLst>
              <a:ext uri="{FF2B5EF4-FFF2-40B4-BE49-F238E27FC236}">
                <a16:creationId xmlns="" xmlns:a16="http://schemas.microsoft.com/office/drawing/2014/main" id="{7F14861E-2B6C-4F91-A9C0-E093044336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394279"/>
              </p:ext>
            </p:extLst>
          </p:nvPr>
        </p:nvGraphicFramePr>
        <p:xfrm>
          <a:off x="4985827" y="3816053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84">
            <a:extLst>
              <a:ext uri="{FF2B5EF4-FFF2-40B4-BE49-F238E27FC236}">
                <a16:creationId xmlns="" xmlns:a16="http://schemas.microsoft.com/office/drawing/2014/main" id="{187E630F-5B5B-48DA-BF83-02D043C07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853316"/>
              </p:ext>
            </p:extLst>
          </p:nvPr>
        </p:nvGraphicFramePr>
        <p:xfrm>
          <a:off x="4973127" y="4527252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 Box 80">
            <a:extLst>
              <a:ext uri="{FF2B5EF4-FFF2-40B4-BE49-F238E27FC236}">
                <a16:creationId xmlns="" xmlns:a16="http://schemas.microsoft.com/office/drawing/2014/main" id="{8CC3E9BF-2C46-447E-857B-6EC79E90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589" y="4588818"/>
            <a:ext cx="3935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[1][0] </a:t>
            </a: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[1][1]  </a:t>
            </a: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[1][2]</a:t>
            </a:r>
          </a:p>
        </p:txBody>
      </p:sp>
      <p:sp>
        <p:nvSpPr>
          <p:cNvPr id="7" name="矩形 54">
            <a:extLst>
              <a:ext uri="{FF2B5EF4-FFF2-40B4-BE49-F238E27FC236}">
                <a16:creationId xmlns="" xmlns:a16="http://schemas.microsoft.com/office/drawing/2014/main" id="{47B5910E-4AB5-40A2-85DA-BA5F1D191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831929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[0][0]</a:t>
            </a:r>
          </a:p>
        </p:txBody>
      </p:sp>
      <p:sp>
        <p:nvSpPr>
          <p:cNvPr id="8" name="矩形 55">
            <a:extLst>
              <a:ext uri="{FF2B5EF4-FFF2-40B4-BE49-F238E27FC236}">
                <a16:creationId xmlns="" xmlns:a16="http://schemas.microsoft.com/office/drawing/2014/main" id="{4659C23A-0AAD-461A-A3ED-7A492B34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989" y="3876526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[0][1]</a:t>
            </a:r>
          </a:p>
        </p:txBody>
      </p:sp>
      <p:sp>
        <p:nvSpPr>
          <p:cNvPr id="9" name="矩形 56">
            <a:extLst>
              <a:ext uri="{FF2B5EF4-FFF2-40B4-BE49-F238E27FC236}">
                <a16:creationId xmlns="" xmlns:a16="http://schemas.microsoft.com/office/drawing/2014/main" id="{2026652A-C0F2-4204-BDE4-5F2EFEB18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565" y="3852566"/>
            <a:ext cx="135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 err="1">
                <a:latin typeface="Arial" panose="020B0604020202020204" pitchFamily="34" charset="0"/>
              </a:rPr>
              <a:t>arr</a:t>
            </a:r>
            <a:r>
              <a:rPr lang="en-US" altLang="zh-CN" dirty="0">
                <a:latin typeface="Arial" panose="020B0604020202020204" pitchFamily="34" charset="0"/>
              </a:rPr>
              <a:t>[0][2]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958ADBC-E73F-40AF-A884-FFBEF14D6D42}"/>
              </a:ext>
            </a:extLst>
          </p:cNvPr>
          <p:cNvCxnSpPr/>
          <p:nvPr/>
        </p:nvCxnSpPr>
        <p:spPr bwMode="auto">
          <a:xfrm>
            <a:off x="4953000" y="3433465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8494C39E-26E9-48BF-8235-55208F2C956B}"/>
              </a:ext>
            </a:extLst>
          </p:cNvPr>
          <p:cNvCxnSpPr/>
          <p:nvPr/>
        </p:nvCxnSpPr>
        <p:spPr bwMode="auto">
          <a:xfrm>
            <a:off x="8915400" y="3433465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0B6B9B3-7019-46EC-AB5A-22B492BFAC92}"/>
              </a:ext>
            </a:extLst>
          </p:cNvPr>
          <p:cNvCxnSpPr/>
          <p:nvPr/>
        </p:nvCxnSpPr>
        <p:spPr bwMode="auto">
          <a:xfrm>
            <a:off x="4953000" y="3585865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F5F14ECB-C86E-44D9-9ACE-09B01717D5E7}"/>
              </a:ext>
            </a:extLst>
          </p:cNvPr>
          <p:cNvCxnSpPr/>
          <p:nvPr/>
        </p:nvCxnSpPr>
        <p:spPr bwMode="auto">
          <a:xfrm>
            <a:off x="7772400" y="3585865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73AC489-2E31-4DD2-8178-66545E33B36D}"/>
              </a:ext>
            </a:extLst>
          </p:cNvPr>
          <p:cNvSpPr/>
          <p:nvPr/>
        </p:nvSpPr>
        <p:spPr>
          <a:xfrm>
            <a:off x="6341857" y="3281065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r>
              <a:rPr lang="en-US" altLang="zh-CN" sz="2400" dirty="0"/>
              <a:t>[0]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F5A76D60-A8FD-466A-BAB7-B11059A9C7F2}"/>
              </a:ext>
            </a:extLst>
          </p:cNvPr>
          <p:cNvCxnSpPr/>
          <p:nvPr/>
        </p:nvCxnSpPr>
        <p:spPr bwMode="auto">
          <a:xfrm>
            <a:off x="4953000" y="5181600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73DC84D-AE29-4B46-A296-C2A5CFF0C170}"/>
              </a:ext>
            </a:extLst>
          </p:cNvPr>
          <p:cNvCxnSpPr/>
          <p:nvPr/>
        </p:nvCxnSpPr>
        <p:spPr bwMode="auto">
          <a:xfrm>
            <a:off x="8915400" y="5181600"/>
            <a:ext cx="0" cy="3048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A163A98-9711-4241-9200-4038170308E0}"/>
              </a:ext>
            </a:extLst>
          </p:cNvPr>
          <p:cNvCxnSpPr/>
          <p:nvPr/>
        </p:nvCxnSpPr>
        <p:spPr bwMode="auto">
          <a:xfrm>
            <a:off x="4953000" y="5334000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0AEDD8E-CDD7-4311-8910-93FBE5F767CE}"/>
              </a:ext>
            </a:extLst>
          </p:cNvPr>
          <p:cNvCxnSpPr/>
          <p:nvPr/>
        </p:nvCxnSpPr>
        <p:spPr bwMode="auto">
          <a:xfrm>
            <a:off x="7772400" y="5334000"/>
            <a:ext cx="1122873" cy="0"/>
          </a:xfrm>
          <a:prstGeom prst="line">
            <a:avLst/>
          </a:prstGeom>
          <a:noFill/>
          <a:ln w="25400" cap="flat" cmpd="sng" algn="ctr">
            <a:solidFill>
              <a:srgbClr val="0033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2128249-373A-4838-A423-DC74776C914E}"/>
              </a:ext>
            </a:extLst>
          </p:cNvPr>
          <p:cNvSpPr/>
          <p:nvPr/>
        </p:nvSpPr>
        <p:spPr>
          <a:xfrm>
            <a:off x="6341856" y="5029200"/>
            <a:ext cx="973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r>
              <a:rPr lang="en-US" altLang="zh-CN" sz="2400" dirty="0"/>
              <a:t>[1]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="" xmlns:a16="http://schemas.microsoft.com/office/drawing/2014/main" id="{522D314B-A28E-4FB6-BB2E-490B956F15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77967" y="3143598"/>
            <a:ext cx="347365" cy="165100"/>
          </a:xfrm>
          <a:prstGeom prst="rightArrow">
            <a:avLst>
              <a:gd name="adj1" fmla="val 66659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1" name="AutoShape 24">
            <a:extLst>
              <a:ext uri="{FF2B5EF4-FFF2-40B4-BE49-F238E27FC236}">
                <a16:creationId xmlns="" xmlns:a16="http://schemas.microsoft.com/office/drawing/2014/main" id="{50D07182-6859-4464-BE13-9AFE603532C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690668" y="5615632"/>
            <a:ext cx="347365" cy="165100"/>
          </a:xfrm>
          <a:prstGeom prst="rightArrow">
            <a:avLst>
              <a:gd name="adj1" fmla="val 66659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6FD45FD-338B-4B2F-97B6-7424A6500896}"/>
              </a:ext>
            </a:extLst>
          </p:cNvPr>
          <p:cNvSpPr/>
          <p:nvPr/>
        </p:nvSpPr>
        <p:spPr>
          <a:xfrm>
            <a:off x="6553200" y="2590800"/>
            <a:ext cx="596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 err="1"/>
              <a:t>arr</a:t>
            </a:r>
            <a:endParaRPr lang="en-US" altLang="zh-CN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E8B9889-535F-49AF-8A19-675CB00EFBFB}"/>
              </a:ext>
            </a:extLst>
          </p:cNvPr>
          <p:cNvSpPr/>
          <p:nvPr/>
        </p:nvSpPr>
        <p:spPr>
          <a:xfrm>
            <a:off x="6400800" y="5791200"/>
            <a:ext cx="947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2400" dirty="0"/>
              <a:t>arr+1</a:t>
            </a:r>
          </a:p>
        </p:txBody>
      </p:sp>
    </p:spTree>
    <p:extLst>
      <p:ext uri="{BB962C8B-B14F-4D97-AF65-F5344CB8AC3E}">
        <p14:creationId xmlns:p14="http://schemas.microsoft.com/office/powerpoint/2010/main" val="110462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0209 0.09352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6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0209 0.0935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Address and 2D Arrays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6388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Address and 1D array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Array name iArr_1D is the address of the first element (initial address)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iArr_1D can be assigned to a pointer with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kumimoji="1" lang="en-US" altLang="zh-CN" dirty="0">
                <a:ea typeface="宋体" panose="02010600030101010101" pitchFamily="2" charset="-122"/>
              </a:rPr>
              <a:t> of element.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iArr_1D +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means offset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element </a:t>
            </a:r>
            <a:r>
              <a:rPr kumimoji="1" lang="en-US" altLang="zh-CN" dirty="0">
                <a:ea typeface="宋体" panose="02010600030101010101" pitchFamily="2" charset="-122"/>
              </a:rPr>
              <a:t>ahead of the initial. 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*(iArr_1D +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) access the element at the address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Address and 2D array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 2D array can be regarded as one 1D array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whose elements are 1D arrays.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Array name iArr_2D is the address of the first element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(1D array).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iArr_2D can be assigned to a pointer with the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kumimoji="1" lang="en-US" altLang="zh-CN" dirty="0">
                <a:ea typeface="宋体" panose="02010600030101010101" pitchFamily="2" charset="-122"/>
              </a:rPr>
              <a:t> of element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(1D array)</a:t>
            </a:r>
            <a:r>
              <a:rPr kumimoji="1" lang="en-US" altLang="zh-CN" dirty="0">
                <a:ea typeface="宋体" panose="02010600030101010101" pitchFamily="2" charset="-122"/>
              </a:rPr>
              <a:t>.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iArr_2D +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means offset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1D array </a:t>
            </a:r>
            <a:r>
              <a:rPr kumimoji="1" lang="en-US" altLang="zh-CN" dirty="0">
                <a:ea typeface="宋体" panose="02010600030101010101" pitchFamily="2" charset="-122"/>
              </a:rPr>
              <a:t>ahead of the initial 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(the </a:t>
            </a:r>
            <a:r>
              <a:rPr kumimoji="1"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ith</a:t>
            </a:r>
            <a:r>
              <a:rPr kumimoji="1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row)</a:t>
            </a:r>
            <a:r>
              <a:rPr kumimoji="1" lang="en-US" altLang="zh-CN" dirty="0">
                <a:ea typeface="宋体" panose="02010600030101010101" pitchFamily="2" charset="-122"/>
              </a:rPr>
              <a:t>. </a:t>
            </a:r>
          </a:p>
          <a:p>
            <a:pPr lvl="1"/>
            <a:r>
              <a:rPr kumimoji="1" lang="en-US" altLang="zh-CN" dirty="0">
                <a:ea typeface="宋体" panose="02010600030101010101" pitchFamily="2" charset="-122"/>
              </a:rPr>
              <a:t>*(iArr_2D+i) obtain the element at the address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>
                <a:ea typeface="宋体" panose="02010600030101010101" pitchFamily="2" charset="-122"/>
                <a:sym typeface="Wingdings" panose="05000000000000000000" pitchFamily="2" charset="2"/>
              </a:rPr>
              <a:t></a:t>
            </a:r>
            <a:r>
              <a:rPr kumimoji="1" lang="en-US" altLang="zh-CN" dirty="0">
                <a:ea typeface="宋体" panose="02010600030101010101" pitchFamily="2" charset="-122"/>
              </a:rPr>
              <a:t> the initial address of the </a:t>
            </a:r>
            <a:r>
              <a:rPr kumimoji="1" lang="en-US" altLang="zh-CN" i="1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 err="1">
                <a:ea typeface="宋体" panose="02010600030101010101" pitchFamily="2" charset="-122"/>
              </a:rPr>
              <a:t>th</a:t>
            </a:r>
            <a:r>
              <a:rPr kumimoji="1" lang="en-US" altLang="zh-CN" dirty="0">
                <a:ea typeface="宋体" panose="02010600030101010101" pitchFamily="2" charset="-122"/>
              </a:rPr>
              <a:t> row </a:t>
            </a:r>
          </a:p>
          <a:p>
            <a:pPr lvl="1"/>
            <a:endParaRPr kumimoji="1" lang="en-US" altLang="zh-CN" dirty="0">
              <a:ea typeface="宋体" panose="02010600030101010101" pitchFamily="2" charset="-122"/>
            </a:endParaRPr>
          </a:p>
          <a:p>
            <a:pPr lvl="1"/>
            <a:endParaRPr kumimoji="1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4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8996885"/>
              </p:ext>
            </p:extLst>
          </p:nvPr>
        </p:nvGraphicFramePr>
        <p:xfrm>
          <a:off x="5140325" y="5530850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roup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924120"/>
              </p:ext>
            </p:extLst>
          </p:nvPr>
        </p:nvGraphicFramePr>
        <p:xfrm>
          <a:off x="5140325" y="6238948"/>
          <a:ext cx="3927475" cy="582613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宋体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360" name="Text Box 80"/>
          <p:cNvSpPr txBox="1">
            <a:spLocks noChangeArrowheads="1"/>
          </p:cNvSpPr>
          <p:nvPr/>
        </p:nvSpPr>
        <p:spPr bwMode="auto">
          <a:xfrm>
            <a:off x="5289549" y="6238948"/>
            <a:ext cx="3719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[1][0]	     [1][1]       [1][2]</a:t>
            </a:r>
          </a:p>
        </p:txBody>
      </p:sp>
      <p:sp>
        <p:nvSpPr>
          <p:cNvPr id="14361" name="矩形 54"/>
          <p:cNvSpPr>
            <a:spLocks noChangeArrowheads="1"/>
          </p:cNvSpPr>
          <p:nvPr/>
        </p:nvSpPr>
        <p:spPr bwMode="auto">
          <a:xfrm>
            <a:off x="5410200" y="5562600"/>
            <a:ext cx="93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[0][0]</a:t>
            </a:r>
          </a:p>
        </p:txBody>
      </p:sp>
      <p:sp>
        <p:nvSpPr>
          <p:cNvPr id="14362" name="矩形 55"/>
          <p:cNvSpPr>
            <a:spLocks noChangeArrowheads="1"/>
          </p:cNvSpPr>
          <p:nvPr/>
        </p:nvSpPr>
        <p:spPr bwMode="auto">
          <a:xfrm>
            <a:off x="6705600" y="5557837"/>
            <a:ext cx="93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[0][1]</a:t>
            </a:r>
          </a:p>
        </p:txBody>
      </p:sp>
      <p:sp>
        <p:nvSpPr>
          <p:cNvPr id="14363" name="矩形 56"/>
          <p:cNvSpPr>
            <a:spLocks noChangeArrowheads="1"/>
          </p:cNvSpPr>
          <p:nvPr/>
        </p:nvSpPr>
        <p:spPr bwMode="auto">
          <a:xfrm>
            <a:off x="7978775" y="5562600"/>
            <a:ext cx="93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[0][2]</a:t>
            </a:r>
          </a:p>
        </p:txBody>
      </p:sp>
      <p:sp>
        <p:nvSpPr>
          <p:cNvPr id="60" name="AutoShape 24"/>
          <p:cNvSpPr>
            <a:spLocks noChangeArrowheads="1"/>
          </p:cNvSpPr>
          <p:nvPr/>
        </p:nvSpPr>
        <p:spPr bwMode="auto">
          <a:xfrm>
            <a:off x="4572000" y="569436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cxnSp>
        <p:nvCxnSpPr>
          <p:cNvPr id="73" name="直线连接符 72"/>
          <p:cNvCxnSpPr>
            <a:cxnSpLocks noChangeShapeType="1"/>
          </p:cNvCxnSpPr>
          <p:nvPr/>
        </p:nvCxnSpPr>
        <p:spPr bwMode="auto">
          <a:xfrm flipH="1">
            <a:off x="152400" y="5638800"/>
            <a:ext cx="7620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线连接符 74"/>
          <p:cNvCxnSpPr>
            <a:cxnSpLocks noChangeShapeType="1"/>
          </p:cNvCxnSpPr>
          <p:nvPr/>
        </p:nvCxnSpPr>
        <p:spPr bwMode="auto">
          <a:xfrm flipV="1">
            <a:off x="152400" y="1447800"/>
            <a:ext cx="0" cy="419100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线连接符 76"/>
          <p:cNvCxnSpPr>
            <a:cxnSpLocks noChangeShapeType="1"/>
          </p:cNvCxnSpPr>
          <p:nvPr/>
        </p:nvCxnSpPr>
        <p:spPr bwMode="auto">
          <a:xfrm>
            <a:off x="152400" y="1447800"/>
            <a:ext cx="533400" cy="0"/>
          </a:xfrm>
          <a:prstGeom prst="line">
            <a:avLst/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943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00209 0.093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Rewrite the example for average score</a:t>
            </a:r>
            <a:endParaRPr kumimoji="1" lang="zh-CN" altLang="en-US"/>
          </a:p>
        </p:txBody>
      </p:sp>
      <p:sp>
        <p:nvSpPr>
          <p:cNvPr id="16387" name="矩形 3"/>
          <p:cNvSpPr>
            <a:spLocks noChangeArrowheads="1"/>
          </p:cNvSpPr>
          <p:nvPr/>
        </p:nvSpPr>
        <p:spPr bwMode="auto">
          <a:xfrm>
            <a:off x="533400" y="593725"/>
            <a:ext cx="8305800" cy="562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int main()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1800">
                <a:solidFill>
                  <a:srgbClr val="000000"/>
                </a:solidFill>
              </a:rPr>
              <a:t>{</a:t>
            </a:r>
            <a:r>
              <a:rPr lang="en-US" altLang="zh-CN" sz="2600">
                <a:solidFill>
                  <a:srgbClr val="000000"/>
                </a:solidFill>
              </a:rPr>
              <a:t> int i,j; float sum,  float score[3][5];     </a:t>
            </a:r>
            <a:r>
              <a:rPr lang="en-US" altLang="zh-CN" sz="2600">
                <a:solidFill>
                  <a:srgbClr val="008000"/>
                </a:solidFill>
              </a:rPr>
              <a:t>/*Scores</a:t>
            </a:r>
            <a:r>
              <a:rPr lang="zh-CN" altLang="en-US" sz="2600">
                <a:solidFill>
                  <a:srgbClr val="008000"/>
                </a:solidFill>
              </a:rPr>
              <a:t>*</a:t>
            </a:r>
            <a:r>
              <a:rPr lang="en-US" altLang="zh-CN" sz="260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  float courseAverage[3];   </a:t>
            </a:r>
            <a:r>
              <a:rPr lang="en-US" altLang="zh-CN" sz="2600">
                <a:solidFill>
                  <a:srgbClr val="008000"/>
                </a:solidFill>
              </a:rPr>
              <a:t>/*average scores</a:t>
            </a:r>
            <a:r>
              <a:rPr lang="zh-CN" altLang="en-US" sz="2600">
                <a:solidFill>
                  <a:srgbClr val="008000"/>
                </a:solidFill>
              </a:rPr>
              <a:t>*</a:t>
            </a:r>
            <a:r>
              <a:rPr lang="en-US" altLang="zh-CN" sz="260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8000"/>
                </a:solidFill>
              </a:rPr>
              <a:t> </a:t>
            </a:r>
            <a:r>
              <a:rPr lang="en-US" altLang="zh-CN" sz="2600">
                <a:solidFill>
                  <a:srgbClr val="FF0000"/>
                </a:solidFill>
              </a:rPr>
              <a:t> float row_average(float (*p)[5]);</a:t>
            </a:r>
            <a:r>
              <a:rPr lang="en-US" altLang="zh-CN" sz="2600">
                <a:solidFill>
                  <a:srgbClr val="008000"/>
                </a:solidFill>
              </a:rPr>
              <a:t>/*function declaration*/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  </a:t>
            </a:r>
            <a:r>
              <a:rPr lang="en-US" altLang="zh-CN" sz="2600">
                <a:solidFill>
                  <a:srgbClr val="008000"/>
                </a:solidFill>
              </a:rPr>
              <a:t>/*Read scores one by one from the keyboard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  for(i=0;i&lt;3;i++)     </a:t>
            </a:r>
            <a:r>
              <a:rPr lang="en-US" altLang="zh-CN" sz="2600">
                <a:solidFill>
                  <a:srgbClr val="008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	for(j=0;j&lt;5;j++)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      scanf("%f",&amp;score[i][j]);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>
                <a:solidFill>
                  <a:srgbClr val="008000"/>
                </a:solidFill>
              </a:rPr>
              <a:t>/*Call function to Calculate every course (row)</a:t>
            </a:r>
            <a:r>
              <a:rPr lang="zh-CN" altLang="en-US" sz="2600">
                <a:solidFill>
                  <a:srgbClr val="008000"/>
                </a:solidFill>
              </a:rPr>
              <a:t>*</a:t>
            </a:r>
            <a:r>
              <a:rPr lang="en-US" altLang="zh-CN" sz="2600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/>
              <a:t>  for(i=0;i&lt;3;i++)    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/>
              <a:t>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/>
              <a:t>    	courseAverage[i]=</a:t>
            </a:r>
            <a:r>
              <a:rPr lang="en-US" altLang="zh-CN" sz="2600">
                <a:solidFill>
                  <a:srgbClr val="FF0000"/>
                </a:solidFill>
              </a:rPr>
              <a:t>row_average</a:t>
            </a:r>
            <a:r>
              <a:rPr lang="en-US" altLang="zh-CN" sz="2600"/>
              <a:t>(score+i);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600"/>
              <a:t>  }</a:t>
            </a:r>
            <a:endParaRPr lang="en-US" altLang="zh-CN" sz="260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60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34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Sub function</a:t>
            </a:r>
            <a:endParaRPr kumimoji="1" lang="zh-CN" altLang="en-US"/>
          </a:p>
        </p:txBody>
      </p:sp>
      <p:sp>
        <p:nvSpPr>
          <p:cNvPr id="17411" name="Rectangle 13"/>
          <p:cNvSpPr>
            <a:spLocks noChangeArrowheads="1"/>
          </p:cNvSpPr>
          <p:nvPr/>
        </p:nvSpPr>
        <p:spPr bwMode="gray">
          <a:xfrm>
            <a:off x="457200" y="1447800"/>
            <a:ext cx="7848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float average(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float (*p)[5]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</a:t>
            </a:r>
            <a:r>
              <a:rPr lang="en-US" altLang="zh-CN" sz="2800" dirty="0" err="1">
                <a:latin typeface="Arial" panose="020B0604020202020204" pitchFamily="34" charset="0"/>
              </a:rPr>
              <a:t>int</a:t>
            </a: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err="1"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float sum=0;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   for</a:t>
            </a:r>
            <a:r>
              <a:rPr lang="en-US" altLang="zh-CN" sz="2800" dirty="0">
                <a:latin typeface="Arial" panose="020B0604020202020204" pitchFamily="34" charset="0"/>
              </a:rPr>
              <a:t>(</a:t>
            </a:r>
            <a:r>
              <a:rPr lang="en-US" altLang="zh-CN" sz="2800" dirty="0" err="1"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</a:rPr>
              <a:t>=0;i&lt;5;i++)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	sum+=*(*</a:t>
            </a:r>
            <a:r>
              <a:rPr lang="en-US" altLang="zh-CN" sz="2800" dirty="0" err="1">
                <a:latin typeface="Arial" panose="020B0604020202020204" pitchFamily="34" charset="0"/>
              </a:rPr>
              <a:t>p+i</a:t>
            </a:r>
            <a:r>
              <a:rPr lang="en-US" altLang="zh-CN" sz="2800" dirty="0">
                <a:latin typeface="Arial" panose="020B0604020202020204" pitchFamily="34" charset="0"/>
              </a:rPr>
              <a:t>);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/* sum += *p[</a:t>
            </a:r>
            <a:r>
              <a:rPr lang="en-US" altLang="zh-CN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]; ??*/ 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return sum/5;</a:t>
            </a:r>
          </a:p>
          <a:p>
            <a:pPr eaLnBrk="1" hangingPunct="1">
              <a:buClr>
                <a:srgbClr val="0000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915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of pointers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5638800"/>
          </a:xfrm>
        </p:spPr>
        <p:txBody>
          <a:bodyPr/>
          <a:lstStyle/>
          <a:p>
            <a:r>
              <a:rPr kumimoji="1" lang="en-US" altLang="zh-CN" dirty="0">
                <a:ea typeface="宋体" panose="02010600030101010101" pitchFamily="2" charset="-122"/>
              </a:rPr>
              <a:t>Declare a 1D array whose elements are pointers (variables storing addresses)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i="1" dirty="0">
                <a:ea typeface="宋体" panose="02010600030101010101" pitchFamily="2" charset="-122"/>
              </a:rPr>
              <a:t>	</a:t>
            </a:r>
            <a:r>
              <a:rPr kumimoji="1" lang="en-US" altLang="zh-CN" i="1" dirty="0" err="1">
                <a:ea typeface="宋体" panose="02010600030101010101" pitchFamily="2" charset="-122"/>
              </a:rPr>
              <a:t>type_name</a:t>
            </a:r>
            <a:r>
              <a:rPr kumimoji="1" lang="en-US" altLang="zh-CN" i="1" dirty="0">
                <a:ea typeface="宋体" panose="02010600030101010101" pitchFamily="2" charset="-122"/>
              </a:rPr>
              <a:t> *</a:t>
            </a:r>
            <a:r>
              <a:rPr kumimoji="1" lang="en-US" altLang="zh-CN" i="1" dirty="0" err="1">
                <a:ea typeface="宋体" panose="02010600030101010101" pitchFamily="2" charset="-122"/>
              </a:rPr>
              <a:t>array_name</a:t>
            </a:r>
            <a:r>
              <a:rPr kumimoji="1" lang="en-US" altLang="zh-CN" i="1" dirty="0">
                <a:ea typeface="宋体" panose="02010600030101010101" pitchFamily="2" charset="-122"/>
              </a:rPr>
              <a:t>[</a:t>
            </a:r>
            <a:r>
              <a:rPr kumimoji="1" lang="en-US" altLang="zh-CN" i="1" dirty="0" err="1">
                <a:ea typeface="宋体" panose="02010600030101010101" pitchFamily="2" charset="-122"/>
              </a:rPr>
              <a:t>array_size</a:t>
            </a:r>
            <a:r>
              <a:rPr kumimoji="1" lang="en-US" altLang="zh-CN" i="1" dirty="0">
                <a:ea typeface="宋体" panose="02010600030101010101" pitchFamily="2" charset="-122"/>
              </a:rPr>
              <a:t>]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Example:</a:t>
            </a: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 = 1, j, k = </a:t>
            </a:r>
            <a:r>
              <a:rPr kumimoji="1" lang="en-US" altLang="zh-CN" dirty="0" smtClean="0">
                <a:ea typeface="宋体" panose="02010600030101010101" pitchFamily="2" charset="-122"/>
              </a:rPr>
              <a:t>10</a:t>
            </a:r>
            <a:r>
              <a:rPr kumimoji="1" lang="en-US" altLang="zh-CN" dirty="0" smtClean="0">
                <a:ea typeface="宋体" panose="02010600030101010101" pitchFamily="2" charset="-122"/>
              </a:rPr>
              <a:t>, a[k]={4,5,6,7};</a:t>
            </a: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kumimoji="1" lang="en-US" altLang="zh-CN" dirty="0">
                <a:ea typeface="宋体" panose="02010600030101010101" pitchFamily="2" charset="-122"/>
              </a:rPr>
              <a:t>	</a:t>
            </a:r>
            <a:r>
              <a:rPr kumimoji="1" lang="en-US" altLang="zh-CN" dirty="0" err="1">
                <a:ea typeface="宋体" panose="02010600030101010101" pitchFamily="2" charset="-122"/>
              </a:rPr>
              <a:t>int</a:t>
            </a:r>
            <a:r>
              <a:rPr kumimoji="1" lang="en-US" altLang="zh-CN" dirty="0">
                <a:ea typeface="宋体" panose="02010600030101010101" pitchFamily="2" charset="-122"/>
              </a:rPr>
              <a:t> *</a:t>
            </a:r>
            <a:r>
              <a:rPr kumimoji="1" lang="en-US" altLang="zh-CN" dirty="0" err="1">
                <a:ea typeface="宋体" panose="02010600030101010101" pitchFamily="2" charset="-122"/>
              </a:rPr>
              <a:t>ptarr</a:t>
            </a:r>
            <a:r>
              <a:rPr kumimoji="1" lang="en-US" altLang="zh-CN" dirty="0">
                <a:ea typeface="宋体" panose="02010600030101010101" pitchFamily="2" charset="-122"/>
              </a:rPr>
              <a:t>[5]={&amp;</a:t>
            </a:r>
            <a:r>
              <a:rPr kumimoji="1" lang="en-US" altLang="zh-CN" dirty="0" err="1">
                <a:ea typeface="宋体" panose="02010600030101010101" pitchFamily="2" charset="-122"/>
              </a:rPr>
              <a:t>i</a:t>
            </a:r>
            <a:r>
              <a:rPr kumimoji="1" lang="en-US" altLang="zh-CN" dirty="0">
                <a:ea typeface="宋体" panose="02010600030101010101" pitchFamily="2" charset="-122"/>
              </a:rPr>
              <a:t>, &amp;</a:t>
            </a:r>
            <a:r>
              <a:rPr kumimoji="1" lang="en-US" altLang="zh-CN" dirty="0" smtClean="0">
                <a:ea typeface="宋体" panose="02010600030101010101" pitchFamily="2" charset="-122"/>
              </a:rPr>
              <a:t>k, a, </a:t>
            </a:r>
            <a:r>
              <a:rPr kumimoji="1" lang="en-US" altLang="zh-CN" dirty="0" err="1" smtClean="0">
                <a:ea typeface="宋体" panose="02010600030101010101" pitchFamily="2" charset="-122"/>
              </a:rPr>
              <a:t>a+i</a:t>
            </a:r>
            <a:r>
              <a:rPr kumimoji="1" lang="en-US" altLang="zh-CN" dirty="0" smtClean="0">
                <a:ea typeface="宋体" panose="02010600030101010101" pitchFamily="2" charset="-122"/>
              </a:rPr>
              <a:t>}</a:t>
            </a:r>
            <a:r>
              <a:rPr kumimoji="1" lang="en-US" altLang="zh-CN" dirty="0">
                <a:ea typeface="宋体" panose="02010600030101010101" pitchFamily="2" charset="-122"/>
              </a:rPr>
              <a:t>;</a:t>
            </a:r>
          </a:p>
          <a:p>
            <a:r>
              <a:rPr kumimoji="1" lang="en-US" altLang="zh-CN" dirty="0">
                <a:ea typeface="宋体" panose="02010600030101010101" pitchFamily="2" charset="-122"/>
              </a:rPr>
              <a:t>Comparing with a pointer to a 1D array</a:t>
            </a: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en-US" altLang="zh-CN" dirty="0">
              <a:ea typeface="宋体" panose="02010600030101010101" pitchFamily="2" charset="-122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6096000" y="2098675"/>
            <a:ext cx="574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CC3300"/>
                </a:solidFill>
                <a:latin typeface="Arial" panose="020B0604020202020204" pitchFamily="34" charset="0"/>
              </a:rPr>
              <a:t>ptarr</a:t>
            </a:r>
          </a:p>
        </p:txBody>
      </p:sp>
      <p:grpSp>
        <p:nvGrpSpPr>
          <p:cNvPr id="6" name="组 5"/>
          <p:cNvGrpSpPr>
            <a:grpSpLocks/>
          </p:cNvGrpSpPr>
          <p:nvPr/>
        </p:nvGrpSpPr>
        <p:grpSpPr bwMode="auto">
          <a:xfrm>
            <a:off x="6921500" y="2057400"/>
            <a:ext cx="1609725" cy="2632075"/>
            <a:chOff x="6615987" y="3311525"/>
            <a:chExt cx="1609725" cy="2632075"/>
          </a:xfrm>
        </p:grpSpPr>
        <p:sp>
          <p:nvSpPr>
            <p:cNvPr id="18467" name="Rectangle 7"/>
            <p:cNvSpPr>
              <a:spLocks noChangeArrowheads="1"/>
            </p:cNvSpPr>
            <p:nvPr/>
          </p:nvSpPr>
          <p:spPr bwMode="auto">
            <a:xfrm>
              <a:off x="6625512" y="3657600"/>
              <a:ext cx="1600200" cy="1936800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8468" name="Line 8"/>
            <p:cNvSpPr>
              <a:spLocks noChangeShapeType="1"/>
            </p:cNvSpPr>
            <p:nvPr/>
          </p:nvSpPr>
          <p:spPr bwMode="auto">
            <a:xfrm>
              <a:off x="6615987" y="4059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69" name="Line 9"/>
            <p:cNvSpPr>
              <a:spLocks noChangeShapeType="1"/>
            </p:cNvSpPr>
            <p:nvPr/>
          </p:nvSpPr>
          <p:spPr bwMode="auto">
            <a:xfrm>
              <a:off x="6615987" y="4440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0" name="Line 10"/>
            <p:cNvSpPr>
              <a:spLocks noChangeShapeType="1"/>
            </p:cNvSpPr>
            <p:nvPr/>
          </p:nvSpPr>
          <p:spPr bwMode="auto">
            <a:xfrm>
              <a:off x="6615987" y="4821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1" name="Line 11"/>
            <p:cNvSpPr>
              <a:spLocks noChangeShapeType="1"/>
            </p:cNvSpPr>
            <p:nvPr/>
          </p:nvSpPr>
          <p:spPr bwMode="auto">
            <a:xfrm>
              <a:off x="6615987" y="5202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2" name="Line 12"/>
            <p:cNvSpPr>
              <a:spLocks noChangeShapeType="1"/>
            </p:cNvSpPr>
            <p:nvPr/>
          </p:nvSpPr>
          <p:spPr bwMode="auto">
            <a:xfrm>
              <a:off x="6615987" y="5583238"/>
              <a:ext cx="16002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73" name="Rectangle 18"/>
            <p:cNvSpPr>
              <a:spLocks noChangeArrowheads="1"/>
            </p:cNvSpPr>
            <p:nvPr/>
          </p:nvSpPr>
          <p:spPr bwMode="auto">
            <a:xfrm>
              <a:off x="6628019" y="5583238"/>
              <a:ext cx="1584325" cy="360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latin typeface="Arial" panose="020B0604020202020204" pitchFamily="34" charset="0"/>
                </a:rPr>
                <a:t>......</a:t>
              </a:r>
            </a:p>
          </p:txBody>
        </p:sp>
        <p:sp>
          <p:nvSpPr>
            <p:cNvPr id="18474" name="Rectangle 19"/>
            <p:cNvSpPr>
              <a:spLocks noChangeArrowheads="1"/>
            </p:cNvSpPr>
            <p:nvPr/>
          </p:nvSpPr>
          <p:spPr bwMode="auto">
            <a:xfrm>
              <a:off x="6615987" y="3311525"/>
              <a:ext cx="1584325" cy="360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Arial" panose="020B0604020202020204" pitchFamily="34" charset="0"/>
                </a:rPr>
                <a:t>......</a:t>
              </a:r>
            </a:p>
          </p:txBody>
        </p:sp>
      </p:grpSp>
      <p:grpSp>
        <p:nvGrpSpPr>
          <p:cNvPr id="20" name="组 19"/>
          <p:cNvGrpSpPr>
            <a:grpSpLocks/>
          </p:cNvGrpSpPr>
          <p:nvPr/>
        </p:nvGrpSpPr>
        <p:grpSpPr bwMode="auto">
          <a:xfrm>
            <a:off x="7158037" y="2438400"/>
            <a:ext cx="1274716" cy="1893780"/>
            <a:chOff x="6853119" y="3692525"/>
            <a:chExt cx="1274223" cy="1893224"/>
          </a:xfrm>
        </p:grpSpPr>
        <p:sp>
          <p:nvSpPr>
            <p:cNvPr id="18462" name="文本框 20"/>
            <p:cNvSpPr txBox="1">
              <a:spLocks noChangeArrowheads="1"/>
            </p:cNvSpPr>
            <p:nvPr/>
          </p:nvSpPr>
          <p:spPr bwMode="auto">
            <a:xfrm>
              <a:off x="6858000" y="3692525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0x0012F48</a:t>
              </a:r>
              <a:endParaRPr kumimoji="1" lang="zh-CN" altLang="en-US" sz="1800">
                <a:ea typeface="楷体" panose="02010609060101010101" pitchFamily="49" charset="-122"/>
              </a:endParaRPr>
            </a:p>
          </p:txBody>
        </p:sp>
        <p:sp>
          <p:nvSpPr>
            <p:cNvPr id="18463" name="文本框 21"/>
            <p:cNvSpPr txBox="1">
              <a:spLocks noChangeArrowheads="1"/>
            </p:cNvSpPr>
            <p:nvPr/>
          </p:nvSpPr>
          <p:spPr bwMode="auto">
            <a:xfrm>
              <a:off x="6853119" y="4073525"/>
              <a:ext cx="12489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/>
                <a:t>0x0012F40</a:t>
              </a:r>
              <a:endParaRPr kumimoji="1" lang="zh-CN" altLang="en-US" sz="1800" dirty="0">
                <a:ea typeface="楷体" panose="02010609060101010101" pitchFamily="49" charset="-122"/>
              </a:endParaRPr>
            </a:p>
          </p:txBody>
        </p:sp>
        <p:sp>
          <p:nvSpPr>
            <p:cNvPr id="18464" name="文本框 22"/>
            <p:cNvSpPr txBox="1">
              <a:spLocks noChangeArrowheads="1"/>
            </p:cNvSpPr>
            <p:nvPr/>
          </p:nvSpPr>
          <p:spPr bwMode="auto">
            <a:xfrm>
              <a:off x="6858000" y="4454525"/>
              <a:ext cx="1248514" cy="369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 smtClean="0"/>
                <a:t>0x0012F00</a:t>
              </a:r>
              <a:endParaRPr kumimoji="1" lang="zh-CN" altLang="en-US" sz="1800" dirty="0">
                <a:ea typeface="楷体" panose="02010609060101010101" pitchFamily="49" charset="-122"/>
              </a:endParaRPr>
            </a:p>
          </p:txBody>
        </p:sp>
        <p:sp>
          <p:nvSpPr>
            <p:cNvPr id="18465" name="文本框 23"/>
            <p:cNvSpPr txBox="1">
              <a:spLocks noChangeArrowheads="1"/>
            </p:cNvSpPr>
            <p:nvPr/>
          </p:nvSpPr>
          <p:spPr bwMode="auto">
            <a:xfrm>
              <a:off x="6858000" y="4835525"/>
              <a:ext cx="1248514" cy="64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kumimoji="1" lang="en-US" altLang="zh-CN" sz="1800" dirty="0" smtClean="0"/>
                <a:t>0x0012F04</a:t>
              </a:r>
              <a:endParaRPr kumimoji="1" lang="zh-CN" altLang="en-US" sz="1800" dirty="0">
                <a:ea typeface="楷体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zh-CN" altLang="en-US" sz="1800" dirty="0">
                <a:ea typeface="楷体" panose="02010609060101010101" pitchFamily="49" charset="-122"/>
              </a:endParaRPr>
            </a:p>
          </p:txBody>
        </p:sp>
        <p:sp>
          <p:nvSpPr>
            <p:cNvPr id="18466" name="文本框 24"/>
            <p:cNvSpPr txBox="1">
              <a:spLocks noChangeArrowheads="1"/>
            </p:cNvSpPr>
            <p:nvPr/>
          </p:nvSpPr>
          <p:spPr bwMode="auto">
            <a:xfrm>
              <a:off x="6904403" y="5216525"/>
              <a:ext cx="1222939" cy="369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Ø"/>
                <a:defRPr sz="2400" b="1">
                  <a:solidFill>
                    <a:srgbClr val="0033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66"/>
                </a:buClr>
                <a:buFont typeface="Wingdings" panose="05000000000000000000" pitchFamily="2" charset="2"/>
                <a:buChar char="Ø"/>
                <a:defRPr b="1">
                  <a:solidFill>
                    <a:srgbClr val="00336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楷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 dirty="0" smtClean="0"/>
                <a:t>0x0000000</a:t>
              </a:r>
              <a:endParaRPr kumimoji="1" lang="zh-CN" altLang="en-US" sz="1800" dirty="0">
                <a:ea typeface="楷体" panose="02010609060101010101" pitchFamily="49" charset="-122"/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934200" y="4708525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5715000" y="4708525"/>
            <a:ext cx="1248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 smtClean="0"/>
              <a:t>0x0012F00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8460432" y="5589240"/>
            <a:ext cx="3619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7624763" y="4756150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 smtClean="0"/>
              <a:t>4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6953250" y="6064398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5734050" y="6011440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/>
              <a:t>0x0012F48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8532440" y="5949280"/>
            <a:ext cx="2667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 err="1">
                <a:solidFill>
                  <a:schemeClr val="tx1"/>
                </a:solidFill>
              </a:rPr>
              <a:t>i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7612063" y="5649913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/>
              <a:t>1</a:t>
            </a:r>
            <a:endParaRPr kumimoji="1" lang="zh-CN" altLang="en-US" sz="1800">
              <a:ea typeface="楷体" panose="02010609060101010101" pitchFamily="49" charset="-122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6934200" y="5111750"/>
            <a:ext cx="1600200" cy="5095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7543800" y="5072063"/>
            <a:ext cx="698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latin typeface="Arial" panose="020B0604020202020204" pitchFamily="34" charset="0"/>
              </a:rPr>
              <a:t>......</a:t>
            </a:r>
          </a:p>
        </p:txBody>
      </p:sp>
      <p:cxnSp>
        <p:nvCxnSpPr>
          <p:cNvPr id="41" name="肘形连接符 40"/>
          <p:cNvCxnSpPr>
            <a:cxnSpLocks noChangeShapeType="1"/>
            <a:endCxn id="35" idx="3"/>
          </p:cNvCxnSpPr>
          <p:nvPr/>
        </p:nvCxnSpPr>
        <p:spPr bwMode="auto">
          <a:xfrm rot="16200000" flipH="1">
            <a:off x="6857717" y="4239631"/>
            <a:ext cx="3616149" cy="266698"/>
          </a:xfrm>
          <a:prstGeom prst="bentConnector4">
            <a:avLst>
              <a:gd name="adj1" fmla="val -448"/>
              <a:gd name="adj2" fmla="val 185715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肘形连接符 43"/>
          <p:cNvCxnSpPr>
            <a:cxnSpLocks noChangeShapeType="1"/>
            <a:stCxn id="18468" idx="1"/>
            <a:endCxn id="29" idx="3"/>
          </p:cNvCxnSpPr>
          <p:nvPr/>
        </p:nvCxnSpPr>
        <p:spPr bwMode="auto">
          <a:xfrm rot="16200000" flipH="1">
            <a:off x="7164090" y="4162723"/>
            <a:ext cx="3015901" cy="300682"/>
          </a:xfrm>
          <a:prstGeom prst="bentConnector4">
            <a:avLst>
              <a:gd name="adj1" fmla="val 6456"/>
              <a:gd name="adj2" fmla="val 176027"/>
            </a:avLst>
          </a:prstGeom>
          <a:noFill/>
          <a:ln w="25400">
            <a:solidFill>
              <a:srgbClr val="003366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矩形 47"/>
          <p:cNvSpPr/>
          <p:nvPr/>
        </p:nvSpPr>
        <p:spPr>
          <a:xfrm>
            <a:off x="304800" y="4648200"/>
            <a:ext cx="56292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type_name</a:t>
            </a:r>
            <a:r>
              <a:rPr kumimoji="1"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(*</a:t>
            </a:r>
            <a:r>
              <a:rPr kumimoji="1"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pointer_name</a:t>
            </a:r>
            <a:r>
              <a:rPr kumimoji="1"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)[</a:t>
            </a:r>
            <a:r>
              <a:rPr kumimoji="1" lang="en-US" altLang="zh-CN" sz="2400" i="1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column_size</a:t>
            </a:r>
            <a:r>
              <a:rPr kumimoji="1" lang="en-US" altLang="zh-CN" sz="2400" i="1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]</a:t>
            </a:r>
          </a:p>
        </p:txBody>
      </p:sp>
      <p:sp>
        <p:nvSpPr>
          <p:cNvPr id="55" name="矩形 54"/>
          <p:cNvSpPr/>
          <p:nvPr/>
        </p:nvSpPr>
        <p:spPr>
          <a:xfrm>
            <a:off x="1219200" y="5181600"/>
            <a:ext cx="344646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1" lang="en-US" altLang="zh-CN" sz="2400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int</a:t>
            </a:r>
            <a:r>
              <a:rPr kumimoji="1" lang="en-US" altLang="zh-CN" sz="2400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 (*</a:t>
            </a:r>
            <a:r>
              <a:rPr kumimoji="1" lang="en-US" altLang="zh-CN" sz="2400" kern="0" dirty="0" err="1">
                <a:latin typeface="Times New Roman" pitchFamily="18" charset="0"/>
                <a:ea typeface="宋体" charset="0"/>
                <a:cs typeface="Times New Roman" pitchFamily="18" charset="0"/>
              </a:rPr>
              <a:t>pRow</a:t>
            </a:r>
            <a:r>
              <a:rPr kumimoji="1" lang="en-US" altLang="zh-CN" sz="2400" kern="0" dirty="0">
                <a:latin typeface="Times New Roman" pitchFamily="18" charset="0"/>
                <a:ea typeface="宋体" charset="0"/>
                <a:cs typeface="Times New Roman" pitchFamily="18" charset="0"/>
              </a:rPr>
              <a:t>)[3] = arr_2d;</a:t>
            </a:r>
          </a:p>
        </p:txBody>
      </p:sp>
      <p:sp>
        <p:nvSpPr>
          <p:cNvPr id="56" name="线形标注 1 55"/>
          <p:cNvSpPr>
            <a:spLocks/>
          </p:cNvSpPr>
          <p:nvPr/>
        </p:nvSpPr>
        <p:spPr bwMode="auto">
          <a:xfrm>
            <a:off x="6248400" y="833438"/>
            <a:ext cx="2514600" cy="1000125"/>
          </a:xfrm>
          <a:prstGeom prst="borderCallout1">
            <a:avLst>
              <a:gd name="adj1" fmla="val 18750"/>
              <a:gd name="adj2" fmla="val -8333"/>
              <a:gd name="adj3" fmla="val 160806"/>
              <a:gd name="adj4" fmla="val -38884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An</a:t>
            </a: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/>
              <a:t>array with </a:t>
            </a:r>
            <a:r>
              <a:rPr kumimoji="1" lang="en-US" altLang="zh-CN" i="1"/>
              <a:t>arr_size</a:t>
            </a:r>
            <a:r>
              <a:rPr kumimoji="1" lang="en-US" altLang="zh-CN"/>
              <a:t> elements</a:t>
            </a:r>
            <a:endParaRPr kumimoji="1" lang="zh-CN" altLang="en-US"/>
          </a:p>
        </p:txBody>
      </p:sp>
      <p:sp>
        <p:nvSpPr>
          <p:cNvPr id="58" name="线形标注 1 57"/>
          <p:cNvSpPr>
            <a:spLocks/>
          </p:cNvSpPr>
          <p:nvPr/>
        </p:nvSpPr>
        <p:spPr bwMode="auto">
          <a:xfrm>
            <a:off x="2286000" y="1063625"/>
            <a:ext cx="2667000" cy="539750"/>
          </a:xfrm>
          <a:prstGeom prst="borderCallout1">
            <a:avLst>
              <a:gd name="adj1" fmla="val 18750"/>
              <a:gd name="adj2" fmla="val -8333"/>
              <a:gd name="adj3" fmla="val 268856"/>
              <a:gd name="adj4" fmla="val -17111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Type</a:t>
            </a: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/>
              <a:t>of</a:t>
            </a:r>
            <a:r>
              <a:rPr kumimoji="1"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/>
              <a:t>elements</a:t>
            </a:r>
            <a:endParaRPr kumimoji="1" lang="zh-CN" altLang="en-US"/>
          </a:p>
        </p:txBody>
      </p:sp>
      <p:sp>
        <p:nvSpPr>
          <p:cNvPr id="59" name="线形标注 1 58"/>
          <p:cNvSpPr>
            <a:spLocks/>
          </p:cNvSpPr>
          <p:nvPr/>
        </p:nvSpPr>
        <p:spPr bwMode="auto">
          <a:xfrm>
            <a:off x="4114800" y="6016625"/>
            <a:ext cx="1600200" cy="539750"/>
          </a:xfrm>
          <a:prstGeom prst="borderCallout1">
            <a:avLst>
              <a:gd name="adj1" fmla="val 18750"/>
              <a:gd name="adj2" fmla="val -8333"/>
              <a:gd name="adj3" fmla="val -166889"/>
              <a:gd name="adj4" fmla="val -46958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/>
              <a:t>A pointer</a:t>
            </a:r>
            <a:endParaRPr kumimoji="1" lang="zh-CN" altLang="en-US"/>
          </a:p>
        </p:txBody>
      </p:sp>
      <p:sp>
        <p:nvSpPr>
          <p:cNvPr id="60" name="线形标注 1 59"/>
          <p:cNvSpPr>
            <a:spLocks/>
          </p:cNvSpPr>
          <p:nvPr/>
        </p:nvSpPr>
        <p:spPr bwMode="auto">
          <a:xfrm>
            <a:off x="1447800" y="5702469"/>
            <a:ext cx="2286000" cy="1015663"/>
          </a:xfrm>
          <a:prstGeom prst="borderCallout1">
            <a:avLst>
              <a:gd name="adj1" fmla="val 18750"/>
              <a:gd name="adj2" fmla="val -8333"/>
              <a:gd name="adj3" fmla="val -54164"/>
              <a:gd name="adj4" fmla="val -1361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dirty="0"/>
              <a:t>type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dirty="0"/>
              <a:t>of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dirty="0"/>
              <a:t>the pointer</a:t>
            </a:r>
            <a:endParaRPr kumimoji="1" lang="zh-CN" altLang="en-US" dirty="0"/>
          </a:p>
        </p:txBody>
      </p:sp>
      <p:sp>
        <p:nvSpPr>
          <p:cNvPr id="61" name="椭圆 60"/>
          <p:cNvSpPr>
            <a:spLocks noChangeArrowheads="1"/>
          </p:cNvSpPr>
          <p:nvPr/>
        </p:nvSpPr>
        <p:spPr bwMode="auto">
          <a:xfrm>
            <a:off x="3810000" y="2459038"/>
            <a:ext cx="1752600" cy="6445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椭圆 62"/>
          <p:cNvSpPr>
            <a:spLocks noChangeArrowheads="1"/>
          </p:cNvSpPr>
          <p:nvPr/>
        </p:nvSpPr>
        <p:spPr bwMode="auto">
          <a:xfrm>
            <a:off x="1925638" y="4660900"/>
            <a:ext cx="1939925" cy="508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" name="折角形 63"/>
          <p:cNvSpPr>
            <a:spLocks noChangeArrowheads="1"/>
          </p:cNvSpPr>
          <p:nvPr/>
        </p:nvSpPr>
        <p:spPr bwMode="auto">
          <a:xfrm>
            <a:off x="685800" y="2540000"/>
            <a:ext cx="1676400" cy="406400"/>
          </a:xfrm>
          <a:prstGeom prst="foldedCorner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折角形 64"/>
          <p:cNvSpPr>
            <a:spLocks noChangeArrowheads="1"/>
          </p:cNvSpPr>
          <p:nvPr/>
        </p:nvSpPr>
        <p:spPr bwMode="auto">
          <a:xfrm>
            <a:off x="381000" y="4711700"/>
            <a:ext cx="1447800" cy="406400"/>
          </a:xfrm>
          <a:prstGeom prst="foldedCorner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6" name="折角形 65"/>
          <p:cNvSpPr>
            <a:spLocks noChangeArrowheads="1"/>
          </p:cNvSpPr>
          <p:nvPr/>
        </p:nvSpPr>
        <p:spPr bwMode="auto">
          <a:xfrm>
            <a:off x="3886200" y="4768850"/>
            <a:ext cx="1828800" cy="368300"/>
          </a:xfrm>
          <a:prstGeom prst="foldedCorner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5724128" y="5585642"/>
            <a:ext cx="1249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/>
              <a:t>0x0012F40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6932240" y="5589240"/>
            <a:ext cx="1600200" cy="388938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400">
              <a:latin typeface="Arial" panose="020B0604020202020204" pitchFamily="34" charset="0"/>
            </a:endParaRP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7622803" y="5636865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 smtClean="0"/>
              <a:t>10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7596336" y="6084004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dirty="0" smtClean="0"/>
              <a:t>1</a:t>
            </a:r>
            <a:endParaRPr kumimoji="1" lang="zh-CN" altLang="en-US" sz="1800" dirty="0">
              <a:ea typeface="楷体" panose="02010609060101010101" pitchFamily="49" charset="-122"/>
            </a:endParaRPr>
          </a:p>
        </p:txBody>
      </p:sp>
      <p:sp>
        <p:nvSpPr>
          <p:cNvPr id="57" name="Text Box 17"/>
          <p:cNvSpPr txBox="1">
            <a:spLocks noChangeArrowheads="1"/>
          </p:cNvSpPr>
          <p:nvPr/>
        </p:nvSpPr>
        <p:spPr bwMode="auto">
          <a:xfrm>
            <a:off x="8497967" y="4652988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0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28" grpId="0"/>
      <p:bldP spid="29" grpId="0"/>
      <p:bldP spid="31" grpId="0"/>
      <p:bldP spid="33" grpId="0" animBg="1"/>
      <p:bldP spid="34" grpId="0"/>
      <p:bldP spid="35" grpId="0"/>
      <p:bldP spid="36" grpId="0"/>
      <p:bldP spid="37" grpId="0" animBg="1"/>
      <p:bldP spid="38" grpId="0"/>
      <p:bldP spid="48" grpId="0"/>
      <p:bldP spid="55" grpId="0"/>
      <p:bldP spid="56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43" grpId="0"/>
      <p:bldP spid="45" grpId="0" animBg="1"/>
      <p:bldP spid="46" grpId="0"/>
      <p:bldP spid="53" grpId="0"/>
      <p:bldP spid="5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Array of pointers &amp; 2D array</a:t>
            </a:r>
            <a:endParaRPr kumimoji="1" lang="zh-CN" altLang="en-US"/>
          </a:p>
        </p:txBody>
      </p:sp>
      <p:sp>
        <p:nvSpPr>
          <p:cNvPr id="19459" name="矩形 3"/>
          <p:cNvSpPr>
            <a:spLocks noChangeArrowheads="1"/>
          </p:cNvSpPr>
          <p:nvPr/>
        </p:nvSpPr>
        <p:spPr bwMode="auto">
          <a:xfrm>
            <a:off x="533400" y="990600"/>
            <a:ext cx="81534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int main()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int iArr[3][4]={1,2,3,4,5,6,7,8,9,10,11,12};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int *pa[3] = {NULL};</a:t>
            </a:r>
            <a:r>
              <a:rPr lang="en-US" altLang="zh-CN" sz="2000">
                <a:solidFill>
                  <a:srgbClr val="009900"/>
                </a:solidFill>
                <a:latin typeface="Arial" panose="020B0604020202020204" pitchFamily="34" charset="0"/>
              </a:rPr>
              <a:t>/*Array of pointers to integers*/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int iRow;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endParaRPr lang="en-US" altLang="zh-CN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for (iRow = 0; iRow &lt; 3; iRow++)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	pa[iRow] = iArr[iRow];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8000"/>
                </a:solidFill>
                <a:latin typeface="Arial" panose="020B0604020202020204" pitchFamily="34" charset="0"/>
              </a:rPr>
              <a:t> //iArr[0] </a:t>
            </a:r>
            <a:r>
              <a:rPr lang="en-US" altLang="zh-CN" sz="2000">
                <a:solidFill>
                  <a:srgbClr val="008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 *(iArr+0) the address to the first element of the row </a:t>
            </a:r>
            <a:endParaRPr lang="en-US" altLang="zh-CN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for(iRow=0;iRow&lt;3;iRow++)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    printf("%d,%d,%d,%d\n",*pa[iRow],*(pa[iRow]+1), *(pa[iRow]+2),*(pa[iRow]+3));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  return 0;</a:t>
            </a:r>
          </a:p>
          <a:p>
            <a:pPr eaLnBrk="1" hangingPunct="1">
              <a:buClr>
                <a:srgbClr val="0000CC"/>
              </a:buClr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706438" y="1249363"/>
          <a:ext cx="8208962" cy="240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Visio" r:id="rId3" imgW="4292600" imgH="1270000" progId="Visio.Drawing.11">
                  <p:embed/>
                </p:oleObj>
              </mc:Choice>
              <mc:Fallback>
                <p:oleObj name="Visio" r:id="rId3" imgW="4292600" imgH="1270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249363"/>
                        <a:ext cx="8208962" cy="240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线形标注 1 5"/>
          <p:cNvSpPr>
            <a:spLocks/>
          </p:cNvSpPr>
          <p:nvPr/>
        </p:nvSpPr>
        <p:spPr bwMode="auto">
          <a:xfrm>
            <a:off x="4933950" y="5826125"/>
            <a:ext cx="3162300" cy="463550"/>
          </a:xfrm>
          <a:prstGeom prst="borderCallout1">
            <a:avLst>
              <a:gd name="adj1" fmla="val 18750"/>
              <a:gd name="adj2" fmla="val -8333"/>
              <a:gd name="adj3" fmla="val -347190"/>
              <a:gd name="adj4" fmla="val -41769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4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003366"/>
              </a:buClr>
              <a:buFont typeface="Wingdings" panose="05000000000000000000" pitchFamily="2" charset="2"/>
              <a:buChar char="Ø"/>
              <a:defRPr b="1">
                <a:solidFill>
                  <a:srgbClr val="0033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  <a:cs typeface="楷体" panose="02010609060101010101" pitchFamily="49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Arial" panose="020B0604020202020204" pitchFamily="34" charset="0"/>
              </a:rPr>
              <a:t>pa[iRow] = iArr +iRow; ?</a:t>
            </a:r>
            <a:endParaRPr kumimoji="1"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10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宋体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5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2000" dirty="0" smtClean="0">
            <a:latin typeface="楷体" pitchFamily="49" charset="-122"/>
            <a:ea typeface="楷体" pitchFamily="49" charset="-122"/>
          </a:defRPr>
        </a:defPPr>
      </a:lstStyle>
    </a:spDef>
    <a:lnDef>
      <a:spPr bwMode="auto">
        <a:noFill/>
        <a:ln w="25400" cap="flat" cmpd="sng" algn="ctr">
          <a:solidFill>
            <a:srgbClr val="003366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kumimoji="1" sz="2400" dirty="0" smtClean="0">
            <a:latin typeface="Times New Roman"/>
            <a:ea typeface="楷体" pitchFamily="49" charset="-122"/>
            <a:cs typeface="Times New Roman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ointer_Class7.ppt [Compatibility Mode]" id="{9F56D94F-9F40-4D87-A671-17A5886E1A59}" vid="{0DB65A8C-A80D-4445-BEBD-10FB6A762F8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Pointer_Class7</Template>
  <TotalTime>733</TotalTime>
  <Words>8153</Words>
  <Application>Microsoft Macintosh PowerPoint</Application>
  <PresentationFormat>全屏显示(4:3)</PresentationFormat>
  <Paragraphs>2024</Paragraphs>
  <Slides>111</Slides>
  <Notes>37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111</vt:i4>
      </vt:variant>
    </vt:vector>
  </HeadingPairs>
  <TitlesOfParts>
    <vt:vector size="114" baseType="lpstr">
      <vt:lpstr>Custom Design</vt:lpstr>
      <vt:lpstr>Visio</vt:lpstr>
      <vt:lpstr>公式</vt:lpstr>
      <vt:lpstr>Chap 5: Pointers and Arrays</vt:lpstr>
      <vt:lpstr>Introduction</vt:lpstr>
      <vt:lpstr>Introduction</vt:lpstr>
      <vt:lpstr>Introduction</vt:lpstr>
      <vt:lpstr>Introduction</vt:lpstr>
      <vt:lpstr>PowerPoint 演示文稿</vt:lpstr>
      <vt:lpstr>Introduction</vt:lpstr>
      <vt:lpstr>Understanding pointers</vt:lpstr>
      <vt:lpstr>Understanding pointers</vt:lpstr>
      <vt:lpstr>Pointer declaration and initialization</vt:lpstr>
      <vt:lpstr>Access the address of a variable</vt:lpstr>
      <vt:lpstr>Dereferencing operator</vt:lpstr>
      <vt:lpstr>PowerPoint 演示文稿</vt:lpstr>
      <vt:lpstr>PowerPoint 演示文稿</vt:lpstr>
      <vt:lpstr>An example to illustrate pointers</vt:lpstr>
      <vt:lpstr>Figure demonstration</vt:lpstr>
      <vt:lpstr>Pointer dereferencing in swap</vt:lpstr>
      <vt:lpstr>Pointers as function arguments</vt:lpstr>
      <vt:lpstr>Swap the values of two variables</vt:lpstr>
      <vt:lpstr>PowerPoint 演示文稿</vt:lpstr>
      <vt:lpstr>PowerPoint 演示文稿</vt:lpstr>
      <vt:lpstr>PowerPoint 演示文稿</vt:lpstr>
      <vt:lpstr>Array</vt:lpstr>
      <vt:lpstr>Array initialization</vt:lpstr>
      <vt:lpstr>Array initialization</vt:lpstr>
      <vt:lpstr>Access array elements</vt:lpstr>
      <vt:lpstr>Find any errors?</vt:lpstr>
      <vt:lpstr>Access array elements</vt:lpstr>
      <vt:lpstr>Exercise</vt:lpstr>
      <vt:lpstr>Algorithm</vt:lpstr>
      <vt:lpstr>Exercise</vt:lpstr>
      <vt:lpstr>Exercise</vt:lpstr>
      <vt:lpstr>Program</vt:lpstr>
      <vt:lpstr>Exercise</vt:lpstr>
      <vt:lpstr>Pointer and array</vt:lpstr>
      <vt:lpstr>Precedence and associativity</vt:lpstr>
      <vt:lpstr>Address/pointer arithmetic </vt:lpstr>
      <vt:lpstr>Adding/subtracting a pointer </vt:lpstr>
      <vt:lpstr>Summation program</vt:lpstr>
      <vt:lpstr>Address/pointer arithmetic </vt:lpstr>
      <vt:lpstr>Address/pointer arithmetic </vt:lpstr>
      <vt:lpstr>Excercise</vt:lpstr>
      <vt:lpstr>Pointer increment/decrement</vt:lpstr>
      <vt:lpstr>PowerPoint 演示文稿</vt:lpstr>
      <vt:lpstr>PowerPoint 演示文稿</vt:lpstr>
      <vt:lpstr>PowerPoint 演示文稿</vt:lpstr>
      <vt:lpstr>Address/pointer arithmetic </vt:lpstr>
      <vt:lpstr>PowerPoint 演示文稿</vt:lpstr>
      <vt:lpstr>Exercise</vt:lpstr>
      <vt:lpstr>Chap 5: Pointers and Arrays</vt:lpstr>
      <vt:lpstr>C string  </vt:lpstr>
      <vt:lpstr>PowerPoint 演示文稿</vt:lpstr>
      <vt:lpstr>C string  </vt:lpstr>
      <vt:lpstr>Common mistakes</vt:lpstr>
      <vt:lpstr>C string  </vt:lpstr>
      <vt:lpstr>PowerPoint 演示文稿</vt:lpstr>
      <vt:lpstr>Comparing pointers</vt:lpstr>
      <vt:lpstr>String function</vt:lpstr>
      <vt:lpstr>Common mistakes</vt:lpstr>
      <vt:lpstr>Common mistakes</vt:lpstr>
      <vt:lpstr>Pointer demonstration</vt:lpstr>
      <vt:lpstr>Example strcpy</vt:lpstr>
      <vt:lpstr>Example strcpy</vt:lpstr>
      <vt:lpstr>Function returning a pointer</vt:lpstr>
      <vt:lpstr>Common mistakes</vt:lpstr>
      <vt:lpstr>Important notes</vt:lpstr>
      <vt:lpstr>Important notes</vt:lpstr>
      <vt:lpstr>Example strcpy</vt:lpstr>
      <vt:lpstr>Example strcpy</vt:lpstr>
      <vt:lpstr>Arrays with variable length</vt:lpstr>
      <vt:lpstr>C语言程序的内存映像 </vt:lpstr>
      <vt:lpstr> Heap usage </vt:lpstr>
      <vt:lpstr> Heap usage </vt:lpstr>
      <vt:lpstr>PowerPoint 演示文稿</vt:lpstr>
      <vt:lpstr>PowerPoint 演示文稿</vt:lpstr>
      <vt:lpstr>Exercise</vt:lpstr>
      <vt:lpstr>PowerPoint 演示文稿</vt:lpstr>
      <vt:lpstr>PowerPoint 演示文稿</vt:lpstr>
      <vt:lpstr>Pointer to functions</vt:lpstr>
      <vt:lpstr>Notes for pointers to functions</vt:lpstr>
      <vt:lpstr>Homework</vt:lpstr>
      <vt:lpstr>Chap 5: Pointers and Arrays</vt:lpstr>
      <vt:lpstr>Two-dimensional array</vt:lpstr>
      <vt:lpstr>Initialization</vt:lpstr>
      <vt:lpstr>Using 2D array</vt:lpstr>
      <vt:lpstr>Using 2D array</vt:lpstr>
      <vt:lpstr>PowerPoint 演示文稿</vt:lpstr>
      <vt:lpstr>Example for using 2D arrays</vt:lpstr>
      <vt:lpstr>Program</vt:lpstr>
      <vt:lpstr>Exercise </vt:lpstr>
      <vt:lpstr>Why do we need 2D arrays</vt:lpstr>
      <vt:lpstr>Pointers and 2D Arrays</vt:lpstr>
      <vt:lpstr>Pointer to array</vt:lpstr>
      <vt:lpstr>Pointer to a 2D array</vt:lpstr>
      <vt:lpstr> Address and 2D Arrays</vt:lpstr>
      <vt:lpstr>Rewrite the example for average score</vt:lpstr>
      <vt:lpstr>Sub function</vt:lpstr>
      <vt:lpstr>Array of pointers</vt:lpstr>
      <vt:lpstr>Array of pointers &amp; 2D array</vt:lpstr>
      <vt:lpstr>PowerPoint 演示文稿</vt:lpstr>
      <vt:lpstr>PowerPoint 演示文稿</vt:lpstr>
      <vt:lpstr>PowerPoint 演示文稿</vt:lpstr>
      <vt:lpstr>PowerPoint 演示文稿</vt:lpstr>
      <vt:lpstr>Typical usage of array of pointers</vt:lpstr>
      <vt:lpstr>Access the elements</vt:lpstr>
      <vt:lpstr>Example: arguments of main function</vt:lpstr>
      <vt:lpstr>Pointer to a pointer</vt:lpstr>
      <vt:lpstr>Exercise</vt:lpstr>
      <vt:lpstr>Homework</vt:lpstr>
      <vt:lpstr>Homework</vt:lpstr>
      <vt:lpstr>Homework</vt:lpstr>
    </vt:vector>
  </TitlesOfParts>
  <Company>Oklahoma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5: Pointers and Arrays</dc:title>
  <dc:creator>Xin Fan</dc:creator>
  <cp:lastModifiedBy>1 nax</cp:lastModifiedBy>
  <cp:revision>68</cp:revision>
  <dcterms:created xsi:type="dcterms:W3CDTF">2016-11-16T23:54:40Z</dcterms:created>
  <dcterms:modified xsi:type="dcterms:W3CDTF">2018-12-06T05:14:05Z</dcterms:modified>
</cp:coreProperties>
</file>